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6" r:id="rId3"/>
    <p:sldId id="274" r:id="rId4"/>
    <p:sldId id="257" r:id="rId5"/>
    <p:sldId id="258" r:id="rId6"/>
    <p:sldId id="259" r:id="rId7"/>
    <p:sldId id="267" r:id="rId8"/>
    <p:sldId id="275" r:id="rId9"/>
    <p:sldId id="262" r:id="rId10"/>
    <p:sldId id="279" r:id="rId11"/>
    <p:sldId id="264" r:id="rId12"/>
    <p:sldId id="278" r:id="rId13"/>
    <p:sldId id="271" r:id="rId14"/>
    <p:sldId id="270" r:id="rId15"/>
    <p:sldId id="276" r:id="rId16"/>
    <p:sldId id="265" r:id="rId17"/>
    <p:sldId id="272" r:id="rId18"/>
    <p:sldId id="273"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65969" autoAdjust="0"/>
  </p:normalViewPr>
  <p:slideViewPr>
    <p:cSldViewPr snapToGrid="0">
      <p:cViewPr varScale="1">
        <p:scale>
          <a:sx n="45" d="100"/>
          <a:sy n="45" d="100"/>
        </p:scale>
        <p:origin x="1620" y="48"/>
      </p:cViewPr>
      <p:guideLst/>
    </p:cSldViewPr>
  </p:slideViewPr>
  <p:notesTextViewPr>
    <p:cViewPr>
      <p:scale>
        <a:sx n="1" d="1"/>
        <a:sy n="1" d="1"/>
      </p:scale>
      <p:origin x="0" y="0"/>
    </p:cViewPr>
  </p:notesTextViewPr>
  <p:sorterViewPr>
    <p:cViewPr varScale="1">
      <p:scale>
        <a:sx n="100" d="100"/>
        <a:sy n="100" d="100"/>
      </p:scale>
      <p:origin x="0" y="-28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F881A-E8A1-4AED-9FC3-642933C803DF}"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E31D8-64F9-4F51-ADA7-E9B929D0F5A1}" type="slidenum">
              <a:rPr lang="en-US" smtClean="0"/>
              <a:t>‹#›</a:t>
            </a:fld>
            <a:endParaRPr lang="en-US"/>
          </a:p>
        </p:txBody>
      </p:sp>
    </p:spTree>
    <p:extLst>
      <p:ext uri="{BB962C8B-B14F-4D97-AF65-F5344CB8AC3E}">
        <p14:creationId xmlns:p14="http://schemas.microsoft.com/office/powerpoint/2010/main" val="63795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Andrea Basche, started at UNL in teaching and research Dec 2017 so just into my second year</a:t>
            </a:r>
          </a:p>
          <a:p>
            <a:r>
              <a:rPr lang="en-US" baseline="0" dirty="0" smtClean="0"/>
              <a:t>Went to ISU for grad school where I did work on CCs</a:t>
            </a:r>
          </a:p>
          <a:p>
            <a:r>
              <a:rPr lang="en-US" baseline="0" dirty="0" smtClean="0"/>
              <a:t>Going to talk today about cover crops and weeds… know you’ve already heard some about them today but really want to emphasize on the weed control opportunities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Want to start by getting you a little bit involved –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a:t>
            </a:fld>
            <a:endParaRPr lang="en-US"/>
          </a:p>
        </p:txBody>
      </p:sp>
    </p:spTree>
    <p:extLst>
      <p:ext uri="{BB962C8B-B14F-4D97-AF65-F5344CB8AC3E}">
        <p14:creationId xmlns:p14="http://schemas.microsoft.com/office/powerpoint/2010/main" val="333456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that’s some</a:t>
            </a:r>
            <a:r>
              <a:rPr lang="en-US" baseline="0" dirty="0" smtClean="0"/>
              <a:t> of the high level details we’ve learned so far from the review</a:t>
            </a:r>
          </a:p>
          <a:p>
            <a:r>
              <a:rPr lang="en-US" baseline="0" dirty="0" smtClean="0"/>
              <a:t>What does this mean more specifically for NE, want to talk briefly about the experiments from NE in the review and other related research</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10</a:t>
            </a:fld>
            <a:endParaRPr lang="en-US"/>
          </a:p>
        </p:txBody>
      </p:sp>
    </p:spTree>
    <p:extLst>
      <p:ext uri="{BB962C8B-B14F-4D97-AF65-F5344CB8AC3E}">
        <p14:creationId xmlns:p14="http://schemas.microsoft.com/office/powerpoint/2010/main" val="83544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Wanted to briefly mention a</a:t>
            </a:r>
            <a:r>
              <a:rPr lang="en-US" baseline="0" dirty="0" smtClean="0"/>
              <a:t> few more details about the experiment from Nebraska</a:t>
            </a:r>
            <a:endParaRPr lang="en-US" dirty="0" smtClean="0"/>
          </a:p>
          <a:p>
            <a:r>
              <a:rPr lang="en-US" dirty="0" smtClean="0"/>
              <a:t>Sandy loam soil generally – at NP producer and research</a:t>
            </a:r>
            <a:r>
              <a:rPr lang="en-US" baseline="0" dirty="0" smtClean="0"/>
              <a:t> 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CC drilled</a:t>
            </a:r>
            <a:r>
              <a:rPr lang="en-US" baseline="0" dirty="0" smtClean="0"/>
              <a:t> post harvest (one in Oct and one in Sept) -67 to 94 kg/ha – 60-80 </a:t>
            </a:r>
            <a:r>
              <a:rPr lang="en-US" baseline="0" dirty="0" err="1" smtClean="0"/>
              <a:t>lbs</a:t>
            </a:r>
            <a:r>
              <a:rPr lang="en-US" baseline="0" dirty="0" smtClean="0"/>
              <a:t>/acre</a:t>
            </a:r>
            <a:endParaRPr lang="en-US" dirty="0" smtClean="0"/>
          </a:p>
          <a:p>
            <a:endParaRPr lang="en-US" baseline="0" dirty="0" smtClean="0"/>
          </a:p>
          <a:p>
            <a:r>
              <a:rPr lang="en-US" baseline="0" dirty="0" smtClean="0"/>
              <a:t>Really good weed suppression &gt;90% reductions in weeds</a:t>
            </a:r>
            <a:endParaRPr lang="en-US" dirty="0" smtClean="0"/>
          </a:p>
        </p:txBody>
      </p:sp>
      <p:sp>
        <p:nvSpPr>
          <p:cNvPr id="4" name="Slide Number Placeholder 3"/>
          <p:cNvSpPr>
            <a:spLocks noGrp="1"/>
          </p:cNvSpPr>
          <p:nvPr>
            <p:ph type="sldNum" sz="quarter" idx="10"/>
          </p:nvPr>
        </p:nvSpPr>
        <p:spPr/>
        <p:txBody>
          <a:bodyPr/>
          <a:lstStyle/>
          <a:p>
            <a:fld id="{71FE31D8-64F9-4F51-ADA7-E9B929D0F5A1}" type="slidenum">
              <a:rPr lang="en-US" smtClean="0"/>
              <a:t>11</a:t>
            </a:fld>
            <a:endParaRPr lang="en-US"/>
          </a:p>
        </p:txBody>
      </p:sp>
    </p:spTree>
    <p:extLst>
      <p:ext uri="{BB962C8B-B14F-4D97-AF65-F5344CB8AC3E}">
        <p14:creationId xmlns:p14="http://schemas.microsoft.com/office/powerpoint/2010/main" val="705141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Expt</a:t>
            </a:r>
            <a:r>
              <a:rPr lang="en-US" dirty="0" smtClean="0"/>
              <a:t> conducted from 1994-1996</a:t>
            </a:r>
          </a:p>
          <a:p>
            <a:r>
              <a:rPr lang="en-US" dirty="0" smtClean="0"/>
              <a:t>Reads a lot like something we’d do today</a:t>
            </a:r>
          </a:p>
          <a:p>
            <a:r>
              <a:rPr lang="en-US" dirty="0" smtClean="0"/>
              <a:t>Drilled cover crops in Sept after corn silage</a:t>
            </a:r>
          </a:p>
          <a:p>
            <a:r>
              <a:rPr lang="en-US" dirty="0" smtClean="0"/>
              <a:t>Planted</a:t>
            </a:r>
            <a:r>
              <a:rPr lang="en-US" baseline="0" dirty="0" smtClean="0"/>
              <a:t> soybean the following year</a:t>
            </a:r>
          </a:p>
          <a:p>
            <a:r>
              <a:rPr lang="en-US" baseline="0" dirty="0" smtClean="0"/>
              <a:t>Measured</a:t>
            </a:r>
            <a:endParaRPr lang="en-US" dirty="0" smtClean="0"/>
          </a:p>
          <a:p>
            <a:endParaRPr lang="en-US" dirty="0" smtClean="0"/>
          </a:p>
          <a:p>
            <a:r>
              <a:rPr lang="en-US" dirty="0" smtClean="0"/>
              <a:t>KS study – 8/9 measurements of weed biomass went down</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12</a:t>
            </a:fld>
            <a:endParaRPr lang="en-US"/>
          </a:p>
        </p:txBody>
      </p:sp>
    </p:spTree>
    <p:extLst>
      <p:ext uri="{BB962C8B-B14F-4D97-AF65-F5344CB8AC3E}">
        <p14:creationId xmlns:p14="http://schemas.microsoft.com/office/powerpoint/2010/main" val="3964106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Realize that both of those experiments include some corn silage which offers earlier planting date, more opportunity for growth</a:t>
            </a:r>
          </a:p>
          <a:p>
            <a:r>
              <a:rPr lang="en-US" dirty="0" smtClean="0"/>
              <a:t>May be thinking that’s</a:t>
            </a:r>
            <a:r>
              <a:rPr lang="en-US" baseline="0" dirty="0" smtClean="0"/>
              <a:t> not be</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13</a:t>
            </a:fld>
            <a:endParaRPr lang="en-US"/>
          </a:p>
        </p:txBody>
      </p:sp>
    </p:spTree>
    <p:extLst>
      <p:ext uri="{BB962C8B-B14F-4D97-AF65-F5344CB8AC3E}">
        <p14:creationId xmlns:p14="http://schemas.microsoft.com/office/powerpoint/2010/main" val="234777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surveys</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15</a:t>
            </a:fld>
            <a:endParaRPr lang="en-US"/>
          </a:p>
        </p:txBody>
      </p:sp>
    </p:spTree>
    <p:extLst>
      <p:ext uri="{BB962C8B-B14F-4D97-AF65-F5344CB8AC3E}">
        <p14:creationId xmlns:p14="http://schemas.microsoft.com/office/powerpoint/2010/main" val="207266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fall 201 1, cotton and soybean consultants from Arkansas, Louisiana, Mississippi, and Tennessee were surveyed through direct mail and on-farm visits, and rice consultants from Arkansas and Mississippi were surveyed through direct mail to assess the importance and level of implementation of herbicide resistance best management practices (HR-BMPs) for herbicide-resistant weeds. Proper herbicide timing, clean start with no weeds at planting, application of multiple effective herbicide modes of action, use of full labeled herbicide rates, and prevention of crop weed seed production with importance rating of &gt; 4.6 out of 5.0 were perceived as the most important HR-BMPs in all crops. Purchase of certified rice seed was on 90% of scouted hectares. In contrast, least important HR-BMPs as perceived by consultants with importance ratings of &lt; 4.0 in cotton, &lt; 3.7 in rice, and &lt; 3.8 in soybean were cultural practices such as manual removal of weeds; tillage including disking, cultivation, or deep tillage; narrow (&lt; 50 cm)-row crops, cover crops, and altered planting date </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17</a:t>
            </a:fld>
            <a:endParaRPr lang="en-US"/>
          </a:p>
        </p:txBody>
      </p:sp>
    </p:spTree>
    <p:extLst>
      <p:ext uri="{BB962C8B-B14F-4D97-AF65-F5344CB8AC3E}">
        <p14:creationId xmlns:p14="http://schemas.microsoft.com/office/powerpoint/2010/main" val="155982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MOA – another way to think about ccs</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18</a:t>
            </a:fld>
            <a:endParaRPr lang="en-US"/>
          </a:p>
        </p:txBody>
      </p:sp>
    </p:spTree>
    <p:extLst>
      <p:ext uri="{BB962C8B-B14F-4D97-AF65-F5344CB8AC3E}">
        <p14:creationId xmlns:p14="http://schemas.microsoft.com/office/powerpoint/2010/main" val="137252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19</a:t>
            </a:fld>
            <a:endParaRPr lang="en-US"/>
          </a:p>
        </p:txBody>
      </p:sp>
    </p:spTree>
    <p:extLst>
      <p:ext uri="{BB962C8B-B14F-4D97-AF65-F5344CB8AC3E}">
        <p14:creationId xmlns:p14="http://schemas.microsoft.com/office/powerpoint/2010/main" val="264178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Thank you. </a:t>
            </a:r>
          </a:p>
          <a:p>
            <a:r>
              <a:rPr lang="en-US" baseline="0" dirty="0" smtClean="0"/>
              <a:t>Glad to see that some of you have experience w/ cover crops</a:t>
            </a:r>
          </a:p>
          <a:p>
            <a:r>
              <a:rPr lang="en-US" baseline="0" dirty="0" smtClean="0"/>
              <a:t>Not surprised that most folks do not immediately associate their benefits for weed control</a:t>
            </a:r>
          </a:p>
          <a:p>
            <a:r>
              <a:rPr lang="en-US" baseline="0" dirty="0" smtClean="0"/>
              <a:t>Will share what we’ve learned in doing a review of research across CB and see what you think might be more opportunities for their use in this arena</a:t>
            </a:r>
            <a:endParaRPr lang="en-US" dirty="0" smtClean="0"/>
          </a:p>
        </p:txBody>
      </p:sp>
      <p:sp>
        <p:nvSpPr>
          <p:cNvPr id="4" name="Slide Number Placeholder 3"/>
          <p:cNvSpPr>
            <a:spLocks noGrp="1"/>
          </p:cNvSpPr>
          <p:nvPr>
            <p:ph type="sldNum" sz="quarter" idx="10"/>
          </p:nvPr>
        </p:nvSpPr>
        <p:spPr/>
        <p:txBody>
          <a:bodyPr/>
          <a:lstStyle/>
          <a:p>
            <a:fld id="{71FE31D8-64F9-4F51-ADA7-E9B929D0F5A1}" type="slidenum">
              <a:rPr lang="en-US" smtClean="0"/>
              <a:t>2</a:t>
            </a:fld>
            <a:endParaRPr lang="en-US"/>
          </a:p>
        </p:txBody>
      </p:sp>
    </p:spTree>
    <p:extLst>
      <p:ext uri="{BB962C8B-B14F-4D97-AF65-F5344CB8AC3E}">
        <p14:creationId xmlns:p14="http://schemas.microsoft.com/office/powerpoint/2010/main" val="1580773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3</a:t>
            </a:fld>
            <a:endParaRPr lang="en-US"/>
          </a:p>
        </p:txBody>
      </p:sp>
    </p:spTree>
    <p:extLst>
      <p:ext uri="{BB962C8B-B14F-4D97-AF65-F5344CB8AC3E}">
        <p14:creationId xmlns:p14="http://schemas.microsoft.com/office/powerpoint/2010/main" val="3562624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Why did I embark on this project? I have been working on a review of published research across the CB with colleagues at ISU and PFI</a:t>
            </a:r>
          </a:p>
          <a:p>
            <a:r>
              <a:rPr lang="en-US" sz="1200" dirty="0" err="1" smtClean="0"/>
              <a:t>Ive</a:t>
            </a:r>
            <a:r>
              <a:rPr lang="en-US" sz="1200" baseline="0" dirty="0" smtClean="0"/>
              <a:t> had the </a:t>
            </a:r>
            <a:r>
              <a:rPr lang="en-US" sz="1200" baseline="0" dirty="0" err="1" smtClean="0"/>
              <a:t>opp</a:t>
            </a:r>
            <a:r>
              <a:rPr lang="en-US" sz="1200" baseline="0" dirty="0" smtClean="0"/>
              <a:t> to interact w/ a lot of other professionals around the US working on cover crops and its clear – as you can all imagine that t</a:t>
            </a:r>
            <a:r>
              <a:rPr lang="en-US" sz="1200" dirty="0" smtClean="0"/>
              <a:t>he</a:t>
            </a:r>
            <a:r>
              <a:rPr lang="en-US" sz="1200" baseline="0" dirty="0" smtClean="0"/>
              <a:t> </a:t>
            </a:r>
            <a:r>
              <a:rPr lang="en-US" sz="1200" dirty="0" smtClean="0"/>
              <a:t>Midwestern </a:t>
            </a:r>
            <a:r>
              <a:rPr lang="en-US" sz="1200" dirty="0"/>
              <a:t>Corn Belt is different than </a:t>
            </a:r>
            <a:r>
              <a:rPr lang="en-US" sz="1200" dirty="0" smtClean="0"/>
              <a:t>other places corn and soy are grown in the SE </a:t>
            </a:r>
            <a:r>
              <a:rPr lang="en-US" sz="1200" dirty="0"/>
              <a:t>or MidAtlantic states – we grow </a:t>
            </a:r>
            <a:r>
              <a:rPr lang="en-US" sz="1200" dirty="0" smtClean="0"/>
              <a:t>fairly consistently</a:t>
            </a:r>
            <a:r>
              <a:rPr lang="en-US" sz="1200" baseline="0" dirty="0" smtClean="0"/>
              <a:t> the largest number of corn acres &amp; represents about 80% of national production of corn and soybean</a:t>
            </a:r>
          </a:p>
          <a:p>
            <a:r>
              <a:rPr lang="en-US" sz="1200" baseline="0" dirty="0" smtClean="0"/>
              <a:t>And in many of the CB states the majority of cropped acres are corn/soy</a:t>
            </a:r>
          </a:p>
          <a:p>
            <a:r>
              <a:rPr lang="en-US" sz="1200" baseline="0" dirty="0" smtClean="0"/>
              <a:t>Highly productive region – no doubt, but that has come at the cost of continued soil and water quality degradation- </a:t>
            </a:r>
          </a:p>
          <a:p>
            <a:r>
              <a:rPr lang="en-US" sz="1200" baseline="0" dirty="0" smtClean="0"/>
              <a:t>Not going to say more about that other than cc can close the fall/winter/spring bare soil window BUT what is that impact on weeds. Can cc’s offset herbicide costs and improve short term economics for producers</a:t>
            </a:r>
          </a:p>
          <a:p>
            <a:endParaRPr lang="en-US" sz="1200" baseline="0" dirty="0" smtClean="0"/>
          </a:p>
          <a:p>
            <a:r>
              <a:rPr lang="en-US" sz="1200" dirty="0" smtClean="0"/>
              <a:t>We </a:t>
            </a:r>
            <a:r>
              <a:rPr lang="en-US" sz="1200" dirty="0"/>
              <a:t>think this is a super important question for our region / environment </a:t>
            </a:r>
            <a:r>
              <a:rPr lang="en-US" sz="1200" dirty="0" smtClean="0"/>
              <a:t>/ climate–so </a:t>
            </a:r>
            <a:r>
              <a:rPr lang="en-US" sz="1200" dirty="0"/>
              <a:t>what can cover crops do based on what the data says </a:t>
            </a:r>
            <a:r>
              <a:rPr lang="en-US" sz="1200" dirty="0" smtClean="0"/>
              <a:t>given the limited</a:t>
            </a:r>
            <a:r>
              <a:rPr lang="en-US" sz="1200" baseline="0" dirty="0" smtClean="0"/>
              <a:t> heat units available in that fall window– </a:t>
            </a:r>
            <a:r>
              <a:rPr lang="en-US" sz="1200" baseline="0" dirty="0"/>
              <a:t>hypothesize that we can cut </a:t>
            </a:r>
            <a:r>
              <a:rPr lang="en-US" sz="1200" baseline="0" dirty="0" smtClean="0"/>
              <a:t>costs – farmers tell us this</a:t>
            </a:r>
            <a:endParaRPr lang="en-US" sz="1200" baseline="0" dirty="0"/>
          </a:p>
          <a:p>
            <a:endParaRPr lang="en-US" sz="1200" baseline="0" dirty="0" smtClean="0"/>
          </a:p>
        </p:txBody>
      </p:sp>
      <p:sp>
        <p:nvSpPr>
          <p:cNvPr id="4" name="Slide Number Placeholder 3"/>
          <p:cNvSpPr>
            <a:spLocks noGrp="1"/>
          </p:cNvSpPr>
          <p:nvPr>
            <p:ph type="sldNum" sz="quarter" idx="5"/>
          </p:nvPr>
        </p:nvSpPr>
        <p:spPr/>
        <p:txBody>
          <a:bodyPr/>
          <a:lstStyle/>
          <a:p>
            <a:fld id="{FD99FC0F-F804-7940-B7D1-981A9DD39AA2}" type="slidenum">
              <a:rPr lang="en-US" smtClean="0"/>
              <a:t>4</a:t>
            </a:fld>
            <a:endParaRPr lang="en-US"/>
          </a:p>
        </p:txBody>
      </p:sp>
    </p:spTree>
    <p:extLst>
      <p:ext uri="{BB962C8B-B14F-4D97-AF65-F5344CB8AC3E}">
        <p14:creationId xmlns:p14="http://schemas.microsoft.com/office/powerpoint/2010/main" val="139348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Meta-analysis is a quantitative, systematic method to synthesize prior research. The power of such an analysis is that it allows us to investigate overall trends of a particular treatment by combining results from many different experiments. </a:t>
            </a:r>
          </a:p>
          <a:p>
            <a:endParaRPr lang="en-US" dirty="0" smtClean="0"/>
          </a:p>
          <a:p>
            <a:r>
              <a:rPr lang="en-US" dirty="0" smtClean="0"/>
              <a:t>-Search science</a:t>
            </a:r>
            <a:r>
              <a:rPr lang="en-US" baseline="0" dirty="0" smtClean="0"/>
              <a:t> database for previously published research experiments</a:t>
            </a:r>
          </a:p>
          <a:p>
            <a:endParaRPr lang="en-US" baseline="0" dirty="0" smtClean="0"/>
          </a:p>
          <a:p>
            <a:r>
              <a:rPr lang="en-US" baseline="0" dirty="0" smtClean="0"/>
              <a:t>-Only include experiments that collected weed biomass or weed density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fall planted CC, before corn or soy, and that had an experimental design that included treatments and controls only differing in the presence of a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really allows us to look across range of experiments for patterns</a:t>
            </a:r>
          </a:p>
        </p:txBody>
      </p:sp>
      <p:sp>
        <p:nvSpPr>
          <p:cNvPr id="4" name="Slide Number Placeholder 3"/>
          <p:cNvSpPr>
            <a:spLocks noGrp="1"/>
          </p:cNvSpPr>
          <p:nvPr>
            <p:ph type="sldNum" sz="quarter" idx="10"/>
          </p:nvPr>
        </p:nvSpPr>
        <p:spPr/>
        <p:txBody>
          <a:bodyPr/>
          <a:lstStyle/>
          <a:p>
            <a:fld id="{FD99FC0F-F804-7940-B7D1-981A9DD39AA2}" type="slidenum">
              <a:rPr lang="en-US" smtClean="0"/>
              <a:t>5</a:t>
            </a:fld>
            <a:endParaRPr lang="en-US"/>
          </a:p>
        </p:txBody>
      </p:sp>
    </p:spTree>
    <p:extLst>
      <p:ext uri="{BB962C8B-B14F-4D97-AF65-F5344CB8AC3E}">
        <p14:creationId xmlns:p14="http://schemas.microsoft.com/office/powerpoint/2010/main" val="107617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We have analyzed results in</a:t>
            </a:r>
            <a:r>
              <a:rPr lang="en-US" baseline="0" dirty="0" smtClean="0">
                <a:effectLst/>
              </a:rPr>
              <a:t> a lot of detail </a:t>
            </a:r>
            <a:r>
              <a:rPr lang="en-US" dirty="0" smtClean="0">
                <a:effectLst/>
              </a:rPr>
              <a:t>from fifteen different experiments across nine states (Figure 1), including one in Nebraska.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Since we made the map</a:t>
            </a:r>
            <a:r>
              <a:rPr lang="en-US" baseline="0" dirty="0" smtClean="0">
                <a:effectLst/>
              </a:rPr>
              <a:t> have looked at a few more that I’m showing here – in KS and another in Eastern NE</a:t>
            </a:r>
          </a:p>
          <a:p>
            <a:r>
              <a:rPr lang="en-US" dirty="0" smtClean="0"/>
              <a:t>So</a:t>
            </a:r>
            <a:r>
              <a:rPr lang="en-US" baseline="0" dirty="0" smtClean="0"/>
              <a:t> we’ve considered 17 experiments in analysis</a:t>
            </a:r>
            <a:endParaRPr lang="en-US" dirty="0" smtClean="0"/>
          </a:p>
        </p:txBody>
      </p:sp>
      <p:sp>
        <p:nvSpPr>
          <p:cNvPr id="4" name="Slide Number Placeholder 3"/>
          <p:cNvSpPr>
            <a:spLocks noGrp="1"/>
          </p:cNvSpPr>
          <p:nvPr>
            <p:ph type="sldNum" sz="quarter" idx="10"/>
          </p:nvPr>
        </p:nvSpPr>
        <p:spPr/>
        <p:txBody>
          <a:bodyPr/>
          <a:lstStyle/>
          <a:p>
            <a:fld id="{FD99FC0F-F804-7940-B7D1-981A9DD39AA2}" type="slidenum">
              <a:rPr lang="en-US" smtClean="0"/>
              <a:t>6</a:t>
            </a:fld>
            <a:endParaRPr lang="en-US"/>
          </a:p>
        </p:txBody>
      </p:sp>
    </p:spTree>
    <p:extLst>
      <p:ext uri="{BB962C8B-B14F-4D97-AF65-F5344CB8AC3E}">
        <p14:creationId xmlns:p14="http://schemas.microsoft.com/office/powerpoint/2010/main" val="299925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High level of what we’ve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More</a:t>
            </a:r>
            <a:r>
              <a:rPr lang="en-US" baseline="0" dirty="0" smtClean="0"/>
              <a:t> experiments where cc’s reduced weed biomass rather than weed density. </a:t>
            </a:r>
            <a:r>
              <a:rPr lang="en-US" dirty="0" smtClean="0"/>
              <a:t>This suggests that cover crops may be more beneficial from the standpoint of controlling the size of weeds and thus the efficacy of an herbicide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has been fairly consistent across experiments – feel pretty</a:t>
            </a:r>
            <a:r>
              <a:rPr lang="en-US" baseline="0" dirty="0" smtClean="0"/>
              <a:t> firm about that finding</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Experiments that used herbicides or a combination of herbicides and mowing to terminate, or cover crops that were winter-killed were found to be more effective at weed control than cover crops terminated solely by crimping or mowing.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Experiments included in our analysis utilized grass, legume and mixed cover crop species. We did not find differences in the efficacy of weed control with different cover crop species.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also did not find differences in weed control if an experiment planted corn or soybean following the cover crop.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7</a:t>
            </a:fld>
            <a:endParaRPr lang="en-US"/>
          </a:p>
        </p:txBody>
      </p:sp>
    </p:spTree>
    <p:extLst>
      <p:ext uri="{BB962C8B-B14F-4D97-AF65-F5344CB8AC3E}">
        <p14:creationId xmlns:p14="http://schemas.microsoft.com/office/powerpoint/2010/main" val="108918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also pulled</a:t>
            </a:r>
            <a:r>
              <a:rPr lang="en-US" baseline="0" dirty="0" smtClean="0"/>
              <a:t> information from experiments where corn and soy yields were also measured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Grouped these into win wins and lose loses – win </a:t>
            </a:r>
            <a:r>
              <a:rPr lang="en-US" baseline="0" dirty="0" err="1" smtClean="0"/>
              <a:t>win</a:t>
            </a:r>
            <a:r>
              <a:rPr lang="en-US" baseline="0" dirty="0" smtClean="0"/>
              <a:t> is when yields increase and weeds decrease / lose </a:t>
            </a:r>
            <a:r>
              <a:rPr lang="en-US" baseline="0" dirty="0" err="1" smtClean="0"/>
              <a:t>lose</a:t>
            </a:r>
            <a:r>
              <a:rPr lang="en-US" baseline="0" dirty="0" smtClean="0"/>
              <a:t> is when yields decrease and weeds increase = certainly could be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Many more lose loses unfortunately – but what this shows us is that perhaps our </a:t>
            </a:r>
            <a:r>
              <a:rPr lang="en-US" baseline="0" dirty="0" err="1" smtClean="0"/>
              <a:t>expts</a:t>
            </a:r>
            <a:r>
              <a:rPr lang="en-US" baseline="0" dirty="0" smtClean="0"/>
              <a:t> have not been optimized well for ccs to control weeds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we can learn from those to see what did not work to try to improve management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Also important to recognize that</a:t>
            </a:r>
            <a:r>
              <a:rPr lang="en-US" baseline="0" dirty="0" smtClean="0"/>
              <a:t> </a:t>
            </a:r>
            <a:r>
              <a:rPr lang="en-US" dirty="0" smtClean="0"/>
              <a:t>farmers will optimize against the</a:t>
            </a:r>
            <a:r>
              <a:rPr lang="en-US" baseline="0" dirty="0" smtClean="0"/>
              <a:t> lose loses but in an experiment you are looking for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Not perhaps broad patterns here – some </a:t>
            </a:r>
            <a:r>
              <a:rPr lang="en-US" baseline="0" dirty="0" err="1" smtClean="0"/>
              <a:t>expts</a:t>
            </a:r>
            <a:r>
              <a:rPr lang="en-US" baseline="0" dirty="0" smtClean="0"/>
              <a:t> that had legume cc’s terminated w. roller crimper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Others that had rye w/ two herbicide passes – one glyphosate to terminate, another later in the summer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Lose </a:t>
            </a:r>
            <a:r>
              <a:rPr lang="en-US" baseline="0" dirty="0" err="1" smtClean="0"/>
              <a:t>lose</a:t>
            </a:r>
            <a:r>
              <a:rPr lang="en-US" baseline="0" dirty="0" smtClean="0"/>
              <a:t> included a lot of data points from one </a:t>
            </a:r>
            <a:r>
              <a:rPr lang="en-US" baseline="0" dirty="0" err="1" smtClean="0"/>
              <a:t>expt</a:t>
            </a:r>
            <a:r>
              <a:rPr lang="en-US" baseline="0" dirty="0" smtClean="0"/>
              <a:t> in MN that looked at several different termination methods – and the less effective ones included mowing cc early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similar analysis that looked at weed control w/ cc’s across the world – and in many different cropping systems, so grain or vegetable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they found was that the most benefit of cc’s on weed control came right around termination and early season main crop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CC’s increased vegetable yields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8</a:t>
            </a:fld>
            <a:endParaRPr lang="en-US"/>
          </a:p>
        </p:txBody>
      </p:sp>
    </p:spTree>
    <p:extLst>
      <p:ext uri="{BB962C8B-B14F-4D97-AF65-F5344CB8AC3E}">
        <p14:creationId xmlns:p14="http://schemas.microsoft.com/office/powerpoint/2010/main" val="87152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wanted to share briefly what we’ve learned from our study in terms of biomass and This number here seems to be the magic one</a:t>
            </a:r>
          </a:p>
          <a:p>
            <a:r>
              <a:rPr lang="en-US" baseline="0" dirty="0" smtClean="0"/>
              <a:t>Only graph I’ll show – y axis is the ratio of weeds in cc </a:t>
            </a:r>
            <a:r>
              <a:rPr lang="en-US" baseline="0" dirty="0" err="1" smtClean="0"/>
              <a:t>trt</a:t>
            </a:r>
            <a:r>
              <a:rPr lang="en-US" baseline="0" dirty="0" smtClean="0"/>
              <a:t> compared to no cc so anywhere a value is below zero the cover crop is reducing weeds</a:t>
            </a:r>
          </a:p>
          <a:p>
            <a:r>
              <a:rPr lang="en-US" baseline="0" dirty="0" smtClean="0"/>
              <a:t>Realize </a:t>
            </a:r>
            <a:r>
              <a:rPr lang="en-US" baseline="0" dirty="0" err="1" smtClean="0"/>
              <a:t>ths</a:t>
            </a:r>
            <a:r>
              <a:rPr lang="en-US" baseline="0" dirty="0" smtClean="0"/>
              <a:t> is kg/ha and its not a 1:1 w/ </a:t>
            </a:r>
            <a:r>
              <a:rPr lang="en-US" baseline="0" dirty="0" err="1" smtClean="0"/>
              <a:t>lbs</a:t>
            </a:r>
            <a:r>
              <a:rPr lang="en-US" baseline="0" dirty="0" smtClean="0"/>
              <a:t>/acre but the idea is that when we get to about this threshold we have consistent weed control from the cc</a:t>
            </a:r>
            <a:endParaRPr lang="en-US" dirty="0"/>
          </a:p>
        </p:txBody>
      </p:sp>
      <p:sp>
        <p:nvSpPr>
          <p:cNvPr id="4" name="Slide Number Placeholder 3"/>
          <p:cNvSpPr>
            <a:spLocks noGrp="1"/>
          </p:cNvSpPr>
          <p:nvPr>
            <p:ph type="sldNum" sz="quarter" idx="10"/>
          </p:nvPr>
        </p:nvSpPr>
        <p:spPr/>
        <p:txBody>
          <a:bodyPr/>
          <a:lstStyle/>
          <a:p>
            <a:fld id="{71FE31D8-64F9-4F51-ADA7-E9B929D0F5A1}" type="slidenum">
              <a:rPr lang="en-US" smtClean="0"/>
              <a:t>9</a:t>
            </a:fld>
            <a:endParaRPr lang="en-US"/>
          </a:p>
        </p:txBody>
      </p:sp>
    </p:spTree>
    <p:extLst>
      <p:ext uri="{BB962C8B-B14F-4D97-AF65-F5344CB8AC3E}">
        <p14:creationId xmlns:p14="http://schemas.microsoft.com/office/powerpoint/2010/main" val="3341193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60182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404281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37206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8F-4301-4113-837A-E87663B61DD7}"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198389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DEA038F-4301-4113-837A-E87663B61DD7}"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638860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EA038F-4301-4113-837A-E87663B61DD7}"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968027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EA038F-4301-4113-837A-E87663B61DD7}" type="datetimeFigureOut">
              <a:rPr lang="en-US" smtClean="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201195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EA038F-4301-4113-837A-E87663B61DD7}" type="datetimeFigureOut">
              <a:rPr lang="en-US" smtClean="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40188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A038F-4301-4113-837A-E87663B61DD7}"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375645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DEA038F-4301-4113-837A-E87663B61DD7}"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578000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DEA038F-4301-4113-837A-E87663B61DD7}"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5AC34-E21F-417F-9D95-FC201F254D77}" type="slidenum">
              <a:rPr lang="en-US" smtClean="0"/>
              <a:t>‹#›</a:t>
            </a:fld>
            <a:endParaRPr lang="en-US"/>
          </a:p>
        </p:txBody>
      </p:sp>
    </p:spTree>
    <p:extLst>
      <p:ext uri="{BB962C8B-B14F-4D97-AF65-F5344CB8AC3E}">
        <p14:creationId xmlns:p14="http://schemas.microsoft.com/office/powerpoint/2010/main" val="179990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A038F-4301-4113-837A-E87663B61DD7}" type="datetimeFigureOut">
              <a:rPr lang="en-US" smtClean="0"/>
              <a:t>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5AC34-E21F-417F-9D95-FC201F254D77}" type="slidenum">
              <a:rPr lang="en-US" smtClean="0"/>
              <a:t>‹#›</a:t>
            </a:fld>
            <a:endParaRPr lang="en-US"/>
          </a:p>
        </p:txBody>
      </p:sp>
    </p:spTree>
    <p:extLst>
      <p:ext uri="{BB962C8B-B14F-4D97-AF65-F5344CB8AC3E}">
        <p14:creationId xmlns:p14="http://schemas.microsoft.com/office/powerpoint/2010/main" val="277402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abasche2@unl.ed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3163"/>
            <a:ext cx="12588949" cy="6911163"/>
          </a:xfrm>
          <a:prstGeom prst="rect">
            <a:avLst/>
          </a:prstGeom>
          <a:blipFill dpi="0" rotWithShape="1">
            <a:blip r:embed="rId3">
              <a:alphaModFix amt="4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36979" y="233916"/>
            <a:ext cx="10490579" cy="3406503"/>
          </a:xfrm>
          <a:solidFill>
            <a:schemeClr val="bg1">
              <a:alpha val="25000"/>
            </a:schemeClr>
          </a:solidFill>
        </p:spPr>
        <p:txBody>
          <a:bodyPr>
            <a:normAutofit/>
          </a:bodyPr>
          <a:lstStyle/>
          <a:p>
            <a:r>
              <a:rPr lang="en-US" dirty="0"/>
              <a:t>How much cover crop growth is </a:t>
            </a:r>
            <a:r>
              <a:rPr lang="en-US" dirty="0" smtClean="0"/>
              <a:t>needed for </a:t>
            </a:r>
            <a:r>
              <a:rPr lang="en-US" dirty="0"/>
              <a:t>weed control? </a:t>
            </a:r>
            <a:r>
              <a:rPr lang="en-US" dirty="0" smtClean="0"/>
              <a:t/>
            </a:r>
            <a:br>
              <a:rPr lang="en-US" dirty="0" smtClean="0"/>
            </a:br>
            <a:r>
              <a:rPr lang="en-US" dirty="0" smtClean="0"/>
              <a:t>A </a:t>
            </a:r>
            <a:r>
              <a:rPr lang="en-US" dirty="0"/>
              <a:t>review of Corn </a:t>
            </a:r>
            <a:r>
              <a:rPr lang="en-US" dirty="0" smtClean="0"/>
              <a:t>Belt research </a:t>
            </a:r>
            <a:r>
              <a:rPr lang="en-US" dirty="0"/>
              <a:t>and opportunities in Nebraska </a:t>
            </a:r>
          </a:p>
        </p:txBody>
      </p:sp>
      <p:sp>
        <p:nvSpPr>
          <p:cNvPr id="3" name="Subtitle 2"/>
          <p:cNvSpPr>
            <a:spLocks noGrp="1"/>
          </p:cNvSpPr>
          <p:nvPr>
            <p:ph type="subTitle" idx="1"/>
          </p:nvPr>
        </p:nvSpPr>
        <p:spPr>
          <a:xfrm>
            <a:off x="2950098" y="3920948"/>
            <a:ext cx="5961996" cy="2392169"/>
          </a:xfrm>
          <a:solidFill>
            <a:schemeClr val="bg1">
              <a:alpha val="25000"/>
            </a:schemeClr>
          </a:solidFill>
        </p:spPr>
        <p:txBody>
          <a:bodyPr>
            <a:noAutofit/>
          </a:bodyPr>
          <a:lstStyle/>
          <a:p>
            <a:r>
              <a:rPr lang="en-US" sz="2600" dirty="0" smtClean="0"/>
              <a:t>Dr. Andrea Basche, Assistant Professor, Cropping Systems</a:t>
            </a:r>
          </a:p>
          <a:p>
            <a:r>
              <a:rPr lang="en-US" sz="2600" dirty="0" smtClean="0"/>
              <a:t>Department of Agronomy and Horticulture</a:t>
            </a:r>
          </a:p>
          <a:p>
            <a:r>
              <a:rPr lang="en-US" sz="2600" dirty="0" smtClean="0"/>
              <a:t>2019 Crop Management Clinic</a:t>
            </a:r>
          </a:p>
          <a:p>
            <a:r>
              <a:rPr lang="en-US" sz="2600" dirty="0" smtClean="0"/>
              <a:t>January 29, 2019</a:t>
            </a:r>
            <a:endParaRPr lang="en-US" sz="26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093" y="5349875"/>
            <a:ext cx="2975108" cy="1298512"/>
          </a:xfrm>
          <a:prstGeom prst="rect">
            <a:avLst/>
          </a:prstGeom>
        </p:spPr>
      </p:pic>
    </p:spTree>
    <p:extLst>
      <p:ext uri="{BB962C8B-B14F-4D97-AF65-F5344CB8AC3E}">
        <p14:creationId xmlns:p14="http://schemas.microsoft.com/office/powerpoint/2010/main" val="2509841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15" y="0"/>
            <a:ext cx="10515600" cy="1325563"/>
          </a:xfrm>
        </p:spPr>
        <p:txBody>
          <a:bodyPr/>
          <a:lstStyle/>
          <a:p>
            <a:r>
              <a:rPr lang="en-US" dirty="0" smtClean="0"/>
              <a:t>Opportunities for Nebraska</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855" y="1325563"/>
            <a:ext cx="7579811" cy="5050290"/>
          </a:xfrm>
          <a:prstGeom prst="rect">
            <a:avLst/>
          </a:prstGeom>
          <a:ln>
            <a:solidFill>
              <a:schemeClr val="tx1"/>
            </a:solidFill>
          </a:ln>
        </p:spPr>
      </p:pic>
    </p:spTree>
    <p:extLst>
      <p:ext uri="{BB962C8B-B14F-4D97-AF65-F5344CB8AC3E}">
        <p14:creationId xmlns:p14="http://schemas.microsoft.com/office/powerpoint/2010/main" val="3874861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 Platte experiment in the review</a:t>
            </a:r>
            <a:endParaRPr lang="en-US" dirty="0"/>
          </a:p>
        </p:txBody>
      </p:sp>
      <p:sp>
        <p:nvSpPr>
          <p:cNvPr id="3" name="Content Placeholder 2"/>
          <p:cNvSpPr>
            <a:spLocks noGrp="1"/>
          </p:cNvSpPr>
          <p:nvPr>
            <p:ph idx="1"/>
          </p:nvPr>
        </p:nvSpPr>
        <p:spPr>
          <a:xfrm>
            <a:off x="358697" y="1865933"/>
            <a:ext cx="6967654" cy="4262941"/>
          </a:xfrm>
        </p:spPr>
        <p:txBody>
          <a:bodyPr>
            <a:normAutofit fontScale="92500" lnSpcReduction="20000"/>
          </a:bodyPr>
          <a:lstStyle/>
          <a:p>
            <a:r>
              <a:rPr lang="en-US" dirty="0"/>
              <a:t>The Nebraska study included in our analysis was conducted at the North Platte experiment station and on a nearby producer’s field from 2016-2017. </a:t>
            </a:r>
            <a:endParaRPr lang="en-US" dirty="0" smtClean="0"/>
          </a:p>
          <a:p>
            <a:r>
              <a:rPr lang="en-US" dirty="0" smtClean="0"/>
              <a:t>Both sites under no-till </a:t>
            </a:r>
            <a:r>
              <a:rPr lang="en-US" dirty="0"/>
              <a:t>irrigated continuous corn </a:t>
            </a:r>
            <a:r>
              <a:rPr lang="en-US" dirty="0" smtClean="0"/>
              <a:t>management</a:t>
            </a:r>
          </a:p>
          <a:p>
            <a:r>
              <a:rPr lang="en-US" dirty="0"/>
              <a:t>Cover crops were planted from mid-September to mid-October in these experiments and were terminated with herbicides in mid-April</a:t>
            </a:r>
            <a:r>
              <a:rPr lang="en-US" dirty="0" smtClean="0"/>
              <a:t>.</a:t>
            </a:r>
          </a:p>
          <a:p>
            <a:r>
              <a:rPr lang="en-US" dirty="0"/>
              <a:t>B</a:t>
            </a:r>
            <a:r>
              <a:rPr lang="en-US" dirty="0" smtClean="0"/>
              <a:t>etween </a:t>
            </a:r>
            <a:r>
              <a:rPr lang="en-US" dirty="0"/>
              <a:t>3300-3600 </a:t>
            </a:r>
            <a:r>
              <a:rPr lang="en-US" dirty="0" err="1"/>
              <a:t>lbs</a:t>
            </a:r>
            <a:r>
              <a:rPr lang="en-US" dirty="0"/>
              <a:t>/acre of rye biomass reduced both weed density </a:t>
            </a:r>
            <a:r>
              <a:rPr lang="en-US" dirty="0" smtClean="0"/>
              <a:t>and weed </a:t>
            </a:r>
            <a:r>
              <a:rPr lang="en-US" dirty="0"/>
              <a:t>biomass by &gt;90</a:t>
            </a:r>
            <a:r>
              <a:rPr lang="en-US" dirty="0" smtClean="0"/>
              <a:t>%</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893" y="1996066"/>
            <a:ext cx="4207729" cy="3155797"/>
          </a:xfrm>
          <a:prstGeom prst="rect">
            <a:avLst/>
          </a:prstGeom>
          <a:ln>
            <a:solidFill>
              <a:schemeClr val="tx1"/>
            </a:solidFill>
          </a:ln>
        </p:spPr>
      </p:pic>
      <p:sp>
        <p:nvSpPr>
          <p:cNvPr id="6" name="TextBox 5"/>
          <p:cNvSpPr txBox="1"/>
          <p:nvPr/>
        </p:nvSpPr>
        <p:spPr>
          <a:xfrm>
            <a:off x="517358" y="6292516"/>
            <a:ext cx="5197642" cy="369332"/>
          </a:xfrm>
          <a:prstGeom prst="rect">
            <a:avLst/>
          </a:prstGeom>
          <a:noFill/>
        </p:spPr>
        <p:txBody>
          <a:bodyPr wrap="square" rtlCol="0">
            <a:spAutoFit/>
          </a:bodyPr>
          <a:lstStyle/>
          <a:p>
            <a:r>
              <a:rPr lang="en-US" dirty="0" smtClean="0"/>
              <a:t>Werle et al. 2018</a:t>
            </a:r>
            <a:endParaRPr lang="en-US" dirty="0"/>
          </a:p>
        </p:txBody>
      </p:sp>
    </p:spTree>
    <p:extLst>
      <p:ext uri="{BB962C8B-B14F-4D97-AF65-F5344CB8AC3E}">
        <p14:creationId xmlns:p14="http://schemas.microsoft.com/office/powerpoint/2010/main" val="18729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100" y="1843088"/>
            <a:ext cx="6627312" cy="4351338"/>
          </a:xfrm>
        </p:spPr>
        <p:txBody>
          <a:bodyPr>
            <a:normAutofit fontScale="85000" lnSpcReduction="10000"/>
          </a:bodyPr>
          <a:lstStyle/>
          <a:p>
            <a:r>
              <a:rPr lang="en-US" dirty="0" smtClean="0"/>
              <a:t>Winter cereal cover crops (barley, rye, triticale, wheat) and hairy vetch grown before soybean after corn silage</a:t>
            </a:r>
          </a:p>
          <a:p>
            <a:r>
              <a:rPr lang="en-US" dirty="0" smtClean="0"/>
              <a:t>Measured weed density and biomass of foxtail, pigweed and </a:t>
            </a:r>
            <a:r>
              <a:rPr lang="en-US" dirty="0" err="1" smtClean="0"/>
              <a:t>waterhemp</a:t>
            </a:r>
            <a:endParaRPr lang="en-US" dirty="0" smtClean="0"/>
          </a:p>
          <a:p>
            <a:r>
              <a:rPr lang="en-US" dirty="0" smtClean="0"/>
              <a:t>Total weed density was not consistently reduced by the cover crops, although foxtail density was reduced by ~35% in some instances</a:t>
            </a:r>
          </a:p>
          <a:p>
            <a:r>
              <a:rPr lang="en-US" dirty="0" smtClean="0"/>
              <a:t>All measurements showed that cover crops reduced in </a:t>
            </a:r>
            <a:r>
              <a:rPr lang="en-US" dirty="0"/>
              <a:t>w</a:t>
            </a:r>
            <a:r>
              <a:rPr lang="en-US" dirty="0" smtClean="0"/>
              <a:t>eed biomass by an average of 65% </a:t>
            </a:r>
          </a:p>
          <a:p>
            <a:r>
              <a:rPr lang="en-US" dirty="0" smtClean="0"/>
              <a:t>Average cover crop biomass ~3000 </a:t>
            </a:r>
            <a:r>
              <a:rPr lang="en-US" dirty="0" err="1" smtClean="0"/>
              <a:t>lbs</a:t>
            </a:r>
            <a:r>
              <a:rPr lang="en-US" dirty="0" smtClean="0"/>
              <a:t>/acre, ranged from 100 </a:t>
            </a:r>
            <a:r>
              <a:rPr lang="en-US" dirty="0" err="1" smtClean="0"/>
              <a:t>lbs</a:t>
            </a:r>
            <a:r>
              <a:rPr lang="en-US" dirty="0" smtClean="0"/>
              <a:t>/acre to 6400 </a:t>
            </a:r>
            <a:r>
              <a:rPr lang="en-US" dirty="0" err="1" smtClean="0"/>
              <a:t>lbs</a:t>
            </a:r>
            <a:r>
              <a:rPr lang="en-US" dirty="0" smtClean="0"/>
              <a:t>/acre</a:t>
            </a:r>
          </a:p>
        </p:txBody>
      </p:sp>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Eastern Nebraska experiment in the review</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433" y="2123137"/>
            <a:ext cx="4321767" cy="3241325"/>
          </a:xfrm>
          <a:prstGeom prst="rect">
            <a:avLst/>
          </a:prstGeom>
          <a:ln>
            <a:solidFill>
              <a:schemeClr val="tx1"/>
            </a:solidFill>
          </a:ln>
        </p:spPr>
      </p:pic>
      <p:sp>
        <p:nvSpPr>
          <p:cNvPr id="4" name="TextBox 3"/>
          <p:cNvSpPr txBox="1"/>
          <p:nvPr/>
        </p:nvSpPr>
        <p:spPr>
          <a:xfrm>
            <a:off x="517358" y="6292516"/>
            <a:ext cx="5197642" cy="369332"/>
          </a:xfrm>
          <a:prstGeom prst="rect">
            <a:avLst/>
          </a:prstGeom>
          <a:noFill/>
        </p:spPr>
        <p:txBody>
          <a:bodyPr wrap="square" rtlCol="0">
            <a:spAutoFit/>
          </a:bodyPr>
          <a:lstStyle/>
          <a:p>
            <a:r>
              <a:rPr lang="en-US" dirty="0" smtClean="0"/>
              <a:t>Williams et al. 1998</a:t>
            </a:r>
            <a:endParaRPr lang="en-US" dirty="0"/>
          </a:p>
        </p:txBody>
      </p:sp>
    </p:spTree>
    <p:extLst>
      <p:ext uri="{BB962C8B-B14F-4D97-AF65-F5344CB8AC3E}">
        <p14:creationId xmlns:p14="http://schemas.microsoft.com/office/powerpoint/2010/main" val="12452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6344"/>
            <a:ext cx="10515600" cy="1325563"/>
          </a:xfrm>
        </p:spPr>
        <p:txBody>
          <a:bodyPr/>
          <a:lstStyle/>
          <a:p>
            <a:r>
              <a:rPr lang="en-US" dirty="0" smtClean="0"/>
              <a:t>Extending the cover crop growth window</a:t>
            </a:r>
            <a:endParaRPr lang="en-US" dirty="0"/>
          </a:p>
        </p:txBody>
      </p:sp>
      <p:sp>
        <p:nvSpPr>
          <p:cNvPr id="3" name="Content Placeholder 2"/>
          <p:cNvSpPr>
            <a:spLocks noGrp="1"/>
          </p:cNvSpPr>
          <p:nvPr>
            <p:ph idx="1"/>
          </p:nvPr>
        </p:nvSpPr>
        <p:spPr>
          <a:xfrm>
            <a:off x="579862" y="1411907"/>
            <a:ext cx="6222381" cy="5307980"/>
          </a:xfrm>
        </p:spPr>
        <p:txBody>
          <a:bodyPr>
            <a:normAutofit fontScale="92500" lnSpcReduction="20000"/>
          </a:bodyPr>
          <a:lstStyle/>
          <a:p>
            <a:r>
              <a:rPr lang="en-US" dirty="0"/>
              <a:t>Research </a:t>
            </a:r>
            <a:r>
              <a:rPr lang="en-US" dirty="0" smtClean="0"/>
              <a:t>conducted </a:t>
            </a:r>
            <a:r>
              <a:rPr lang="en-US" dirty="0"/>
              <a:t>from 2015-2017 at the South Central Agricultural Laboratory (Clay Center, NE) </a:t>
            </a:r>
            <a:r>
              <a:rPr lang="en-US" dirty="0" smtClean="0"/>
              <a:t>tested a range of varied maturity corn hybrids</a:t>
            </a:r>
          </a:p>
          <a:p>
            <a:r>
              <a:rPr lang="en-US" dirty="0"/>
              <a:t>C</a:t>
            </a:r>
            <a:r>
              <a:rPr lang="en-US" dirty="0" smtClean="0"/>
              <a:t>ereal </a:t>
            </a:r>
            <a:r>
              <a:rPr lang="en-US" dirty="0"/>
              <a:t>rye cover crop growth ranged from 600 to &gt;5000 </a:t>
            </a:r>
            <a:r>
              <a:rPr lang="en-US" dirty="0" err="1"/>
              <a:t>lbs</a:t>
            </a:r>
            <a:r>
              <a:rPr lang="en-US" dirty="0"/>
              <a:t>/acre when planted between late September and late </a:t>
            </a:r>
            <a:r>
              <a:rPr lang="en-US" dirty="0" smtClean="0"/>
              <a:t>October </a:t>
            </a:r>
            <a:endParaRPr lang="en-US" dirty="0"/>
          </a:p>
          <a:p>
            <a:r>
              <a:rPr lang="en-US" dirty="0" smtClean="0"/>
              <a:t>Earlier </a:t>
            </a:r>
            <a:r>
              <a:rPr lang="en-US" dirty="0"/>
              <a:t>planted rye, which always produced the highest amounts of biomass, was following an early or medium maturity corn hybrid</a:t>
            </a:r>
            <a:r>
              <a:rPr lang="en-US" dirty="0" smtClean="0"/>
              <a:t>.</a:t>
            </a:r>
          </a:p>
          <a:p>
            <a:r>
              <a:rPr lang="en-US" dirty="0" smtClean="0"/>
              <a:t> </a:t>
            </a:r>
            <a:r>
              <a:rPr lang="en-US" dirty="0"/>
              <a:t>This work did not find yield differences between medium (97-day) and late-maturity (111-115-day) corn hybrids.</a:t>
            </a:r>
          </a:p>
          <a:p>
            <a:r>
              <a:rPr lang="en-US" dirty="0" smtClean="0"/>
              <a:t>Note that this experiment did not measure weeds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321" y="2038814"/>
            <a:ext cx="4405972" cy="3304479"/>
          </a:xfrm>
          <a:prstGeom prst="rect">
            <a:avLst/>
          </a:prstGeom>
          <a:ln>
            <a:solidFill>
              <a:schemeClr val="tx1"/>
            </a:solidFill>
          </a:ln>
        </p:spPr>
      </p:pic>
    </p:spTree>
    <p:extLst>
      <p:ext uri="{BB962C8B-B14F-4D97-AF65-F5344CB8AC3E}">
        <p14:creationId xmlns:p14="http://schemas.microsoft.com/office/powerpoint/2010/main" val="425852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thoughts on herbicide resistant weed management</a:t>
            </a:r>
            <a:endParaRPr lang="en-US" dirty="0"/>
          </a:p>
        </p:txBody>
      </p:sp>
      <p:sp>
        <p:nvSpPr>
          <p:cNvPr id="5" name="Content Placeholder 2"/>
          <p:cNvSpPr txBox="1">
            <a:spLocks/>
          </p:cNvSpPr>
          <p:nvPr/>
        </p:nvSpPr>
        <p:spPr>
          <a:xfrm>
            <a:off x="838200" y="190286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Go to Menti.com, enter code 30 12 24</a:t>
            </a:r>
          </a:p>
          <a:p>
            <a:endParaRPr lang="en-US" dirty="0"/>
          </a:p>
        </p:txBody>
      </p:sp>
    </p:spTree>
    <p:extLst>
      <p:ext uri="{BB962C8B-B14F-4D97-AF65-F5344CB8AC3E}">
        <p14:creationId xmlns:p14="http://schemas.microsoft.com/office/powerpoint/2010/main" val="3686352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Herbicide resistant weeds</a:t>
            </a:r>
            <a:endParaRPr lang="en-US" dirty="0"/>
          </a:p>
        </p:txBody>
      </p:sp>
      <p:sp>
        <p:nvSpPr>
          <p:cNvPr id="3" name="Content Placeholder 2"/>
          <p:cNvSpPr>
            <a:spLocks noGrp="1"/>
          </p:cNvSpPr>
          <p:nvPr>
            <p:ph idx="1"/>
          </p:nvPr>
        </p:nvSpPr>
        <p:spPr>
          <a:xfrm>
            <a:off x="755984" y="1584660"/>
            <a:ext cx="5756328" cy="4879975"/>
          </a:xfrm>
        </p:spPr>
        <p:txBody>
          <a:bodyPr>
            <a:normAutofit fontScale="92500" lnSpcReduction="10000"/>
          </a:bodyPr>
          <a:lstStyle/>
          <a:p>
            <a:r>
              <a:rPr lang="en-US" dirty="0" smtClean="0"/>
              <a:t>From SARE surveys: </a:t>
            </a:r>
            <a:r>
              <a:rPr lang="en-US" dirty="0"/>
              <a:t>“In addition to yield increases, farmers reported other benefits to cover crops, ranging from improved soil health to better control of herbicide-resistant weeds,” </a:t>
            </a:r>
            <a:endParaRPr lang="en-US" dirty="0" smtClean="0"/>
          </a:p>
          <a:p>
            <a:r>
              <a:rPr lang="en-US" dirty="0" smtClean="0"/>
              <a:t>69 </a:t>
            </a:r>
            <a:r>
              <a:rPr lang="en-US" dirty="0"/>
              <a:t>percent of the respondents said cover crops always or sometimes improved control of herbicide-resistant weeds. </a:t>
            </a:r>
            <a:endParaRPr lang="en-US" dirty="0" smtClean="0"/>
          </a:p>
          <a:p>
            <a:r>
              <a:rPr lang="en-US" dirty="0"/>
              <a:t>A</a:t>
            </a:r>
            <a:r>
              <a:rPr lang="en-US" dirty="0" smtClean="0"/>
              <a:t> </a:t>
            </a:r>
            <a:r>
              <a:rPr lang="en-US" dirty="0"/>
              <a:t>majority of respondents—59 percent—reported having herbicide-resistant weeds in at least some of their fields</a:t>
            </a:r>
            <a:r>
              <a:rPr lang="en-US" dirty="0" smtClean="0"/>
              <a:t>.</a:t>
            </a:r>
            <a:endParaRPr lang="en-US" dirty="0"/>
          </a:p>
          <a:p>
            <a:endParaRPr lang="en-US" dirty="0"/>
          </a:p>
        </p:txBody>
      </p:sp>
      <p:pic>
        <p:nvPicPr>
          <p:cNvPr id="4" name="Picture 2" descr="2017 cover crop survey report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814" y="614504"/>
            <a:ext cx="3912220" cy="46164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96000" y="6141469"/>
            <a:ext cx="6096000" cy="646331"/>
          </a:xfrm>
          <a:prstGeom prst="rect">
            <a:avLst/>
          </a:prstGeom>
        </p:spPr>
        <p:txBody>
          <a:bodyPr>
            <a:spAutoFit/>
          </a:bodyPr>
          <a:lstStyle/>
          <a:p>
            <a:r>
              <a:rPr lang="en-US" dirty="0"/>
              <a:t>https://www.sare.org/Learning-Center/Topic-Rooms/Cover-Crops/Cover-Crop-Surveys</a:t>
            </a:r>
          </a:p>
        </p:txBody>
      </p:sp>
    </p:spTree>
    <p:extLst>
      <p:ext uri="{BB962C8B-B14F-4D97-AF65-F5344CB8AC3E}">
        <p14:creationId xmlns:p14="http://schemas.microsoft.com/office/powerpoint/2010/main" val="114608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984" y="119798"/>
            <a:ext cx="10515600" cy="1325563"/>
          </a:xfrm>
        </p:spPr>
        <p:txBody>
          <a:bodyPr/>
          <a:lstStyle/>
          <a:p>
            <a:r>
              <a:rPr lang="en-US" dirty="0" smtClean="0"/>
              <a:t>Herbicide resistant weeds: lessons from the Southeast</a:t>
            </a:r>
            <a:endParaRPr lang="en-US" dirty="0"/>
          </a:p>
        </p:txBody>
      </p:sp>
      <p:sp>
        <p:nvSpPr>
          <p:cNvPr id="3" name="Content Placeholder 2"/>
          <p:cNvSpPr>
            <a:spLocks noGrp="1"/>
          </p:cNvSpPr>
          <p:nvPr>
            <p:ph idx="1"/>
          </p:nvPr>
        </p:nvSpPr>
        <p:spPr>
          <a:xfrm>
            <a:off x="755984" y="1584660"/>
            <a:ext cx="10680032" cy="4879975"/>
          </a:xfrm>
        </p:spPr>
        <p:txBody>
          <a:bodyPr>
            <a:normAutofit/>
          </a:bodyPr>
          <a:lstStyle/>
          <a:p>
            <a:r>
              <a:rPr lang="en-US" dirty="0" smtClean="0"/>
              <a:t>Palmer </a:t>
            </a:r>
            <a:r>
              <a:rPr lang="en-US" dirty="0"/>
              <a:t>amaranth was effectively controlled with CCs + residual </a:t>
            </a:r>
            <a:r>
              <a:rPr lang="en-US" dirty="0" smtClean="0"/>
              <a:t>herbicides</a:t>
            </a:r>
          </a:p>
          <a:p>
            <a:pPr lvl="1"/>
            <a:r>
              <a:rPr lang="en-US" dirty="0" err="1" smtClean="0"/>
              <a:t>Norsworthy</a:t>
            </a:r>
            <a:r>
              <a:rPr lang="en-US" dirty="0" smtClean="0"/>
              <a:t> </a:t>
            </a:r>
            <a:r>
              <a:rPr lang="en-US" dirty="0"/>
              <a:t>et al. 2016 – </a:t>
            </a:r>
            <a:r>
              <a:rPr lang="en-US" dirty="0" smtClean="0"/>
              <a:t>Arkansas</a:t>
            </a:r>
          </a:p>
          <a:p>
            <a:pPr lvl="1"/>
            <a:r>
              <a:rPr lang="en-US" dirty="0" smtClean="0"/>
              <a:t>Wiggins </a:t>
            </a:r>
            <a:r>
              <a:rPr lang="en-US" dirty="0"/>
              <a:t>et al. </a:t>
            </a:r>
            <a:r>
              <a:rPr lang="en-US" dirty="0" smtClean="0"/>
              <a:t>2014 – Tennessee. ~60% control of PA before cc termination </a:t>
            </a:r>
          </a:p>
          <a:p>
            <a:pPr lvl="1"/>
            <a:r>
              <a:rPr lang="en-US" dirty="0" smtClean="0"/>
              <a:t>Montgomery </a:t>
            </a:r>
            <a:r>
              <a:rPr lang="en-US" dirty="0"/>
              <a:t>et al. 2018 – </a:t>
            </a:r>
            <a:r>
              <a:rPr lang="en-US" dirty="0" smtClean="0"/>
              <a:t>Tennessee. ~90% control of PA post cc termination</a:t>
            </a:r>
          </a:p>
          <a:p>
            <a:r>
              <a:rPr lang="en-US" dirty="0" smtClean="0"/>
              <a:t>Dual </a:t>
            </a:r>
            <a:r>
              <a:rPr lang="en-US" dirty="0"/>
              <a:t>magnum was a commonly used residual in </a:t>
            </a:r>
            <a:r>
              <a:rPr lang="en-US" dirty="0" smtClean="0"/>
              <a:t>experiments. Valor</a:t>
            </a:r>
            <a:r>
              <a:rPr lang="en-US" dirty="0"/>
              <a:t>, Calisto, Atrazine, </a:t>
            </a:r>
            <a:r>
              <a:rPr lang="en-US" dirty="0" err="1"/>
              <a:t>Laudis</a:t>
            </a:r>
            <a:r>
              <a:rPr lang="en-US" dirty="0"/>
              <a:t> were </a:t>
            </a:r>
            <a:r>
              <a:rPr lang="en-US" dirty="0" smtClean="0"/>
              <a:t>others</a:t>
            </a:r>
            <a:endParaRPr lang="en-US" dirty="0"/>
          </a:p>
          <a:p>
            <a:r>
              <a:rPr lang="en-US" smtClean="0"/>
              <a:t>Cover </a:t>
            </a:r>
            <a:r>
              <a:rPr lang="en-US" dirty="0"/>
              <a:t>crops + lower rates of herbicides provided effective weed control compared to controls of higher herbicide rates without cover crops (Price et al. 2006; </a:t>
            </a:r>
            <a:r>
              <a:rPr lang="en-US" dirty="0" err="1"/>
              <a:t>Norsworthy</a:t>
            </a:r>
            <a:r>
              <a:rPr lang="en-US" dirty="0"/>
              <a:t> 2004; Burgos and Talbert 2006; Malik et al. 2008</a:t>
            </a:r>
            <a:r>
              <a:rPr lang="en-US" dirty="0" smtClean="0"/>
              <a:t>)</a:t>
            </a:r>
          </a:p>
          <a:p>
            <a:endParaRPr lang="en-US" dirty="0"/>
          </a:p>
        </p:txBody>
      </p:sp>
    </p:spTree>
    <p:extLst>
      <p:ext uri="{BB962C8B-B14F-4D97-AF65-F5344CB8AC3E}">
        <p14:creationId xmlns:p14="http://schemas.microsoft.com/office/powerpoint/2010/main" val="1399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956" y="3141469"/>
            <a:ext cx="10515600" cy="4351338"/>
          </a:xfrm>
        </p:spPr>
        <p:txBody>
          <a:bodyPr/>
          <a:lstStyle/>
          <a:p>
            <a:r>
              <a:rPr lang="en-US" dirty="0" smtClean="0"/>
              <a:t>~200 crop consultants in Arkansas, Louisiana, Mississippi and Tennessee were surveyed </a:t>
            </a:r>
          </a:p>
          <a:p>
            <a:r>
              <a:rPr lang="en-US" dirty="0" smtClean="0"/>
              <a:t>Herbicide methods were perceived as most effective: proper timing, clean start, using multiple MOAs, full label rights</a:t>
            </a:r>
          </a:p>
          <a:p>
            <a:r>
              <a:rPr lang="en-US" dirty="0" smtClean="0"/>
              <a:t>Cultural practices considered least important: tillage, cultivation, narrow row spacing (&lt;20 inch), cover crops, altered planting dates</a:t>
            </a:r>
            <a:endParaRPr lang="en-US" dirty="0"/>
          </a:p>
        </p:txBody>
      </p:sp>
      <p:pic>
        <p:nvPicPr>
          <p:cNvPr id="4" name="Picture 3"/>
          <p:cNvPicPr>
            <a:picLocks noChangeAspect="1"/>
          </p:cNvPicPr>
          <p:nvPr/>
        </p:nvPicPr>
        <p:blipFill>
          <a:blip r:embed="rId3"/>
          <a:stretch>
            <a:fillRect/>
          </a:stretch>
        </p:blipFill>
        <p:spPr>
          <a:xfrm>
            <a:off x="1601942" y="270263"/>
            <a:ext cx="9337404" cy="2633434"/>
          </a:xfrm>
          <a:prstGeom prst="rect">
            <a:avLst/>
          </a:prstGeom>
        </p:spPr>
      </p:pic>
    </p:spTree>
    <p:extLst>
      <p:ext uri="{BB962C8B-B14F-4D97-AF65-F5344CB8AC3E}">
        <p14:creationId xmlns:p14="http://schemas.microsoft.com/office/powerpoint/2010/main" val="4031463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cover crops be used for weed control in Nebraska?</a:t>
            </a:r>
            <a:endParaRPr lang="en-US" dirty="0"/>
          </a:p>
        </p:txBody>
      </p:sp>
      <p:sp>
        <p:nvSpPr>
          <p:cNvPr id="3" name="Content Placeholder 2"/>
          <p:cNvSpPr>
            <a:spLocks noGrp="1"/>
          </p:cNvSpPr>
          <p:nvPr>
            <p:ph idx="1"/>
          </p:nvPr>
        </p:nvSpPr>
        <p:spPr>
          <a:xfrm>
            <a:off x="838200" y="2118923"/>
            <a:ext cx="10515600" cy="4351338"/>
          </a:xfrm>
        </p:spPr>
        <p:txBody>
          <a:bodyPr/>
          <a:lstStyle/>
          <a:p>
            <a:r>
              <a:rPr lang="en-US" dirty="0" smtClean="0"/>
              <a:t>Yes! Especially for controlling weed biomass</a:t>
            </a:r>
          </a:p>
          <a:p>
            <a:r>
              <a:rPr lang="en-US" dirty="0" smtClean="0"/>
              <a:t>Cover crops can provide biological weed control but the system needs </a:t>
            </a:r>
            <a:r>
              <a:rPr lang="en-US" dirty="0"/>
              <a:t>to be designed </a:t>
            </a:r>
            <a:r>
              <a:rPr lang="en-US" dirty="0" smtClean="0"/>
              <a:t>for this goal</a:t>
            </a:r>
            <a:endParaRPr lang="en-US" dirty="0"/>
          </a:p>
          <a:p>
            <a:r>
              <a:rPr lang="en-US" dirty="0" smtClean="0"/>
              <a:t>Weather increases variability of this biological mode of action</a:t>
            </a:r>
            <a:endParaRPr lang="en-US" dirty="0"/>
          </a:p>
          <a:p>
            <a:r>
              <a:rPr lang="en-US" dirty="0" smtClean="0"/>
              <a:t>Cover crops can be considered a mode </a:t>
            </a:r>
            <a:r>
              <a:rPr lang="en-US" dirty="0"/>
              <a:t>of action </a:t>
            </a:r>
            <a:r>
              <a:rPr lang="en-US" dirty="0" smtClean="0"/>
              <a:t>that compliments chemical </a:t>
            </a:r>
            <a:r>
              <a:rPr lang="en-US" dirty="0"/>
              <a:t>options for weed control</a:t>
            </a:r>
          </a:p>
          <a:p>
            <a:endParaRPr lang="en-US" dirty="0"/>
          </a:p>
        </p:txBody>
      </p:sp>
    </p:spTree>
    <p:extLst>
      <p:ext uri="{BB962C8B-B14F-4D97-AF65-F5344CB8AC3E}">
        <p14:creationId xmlns:p14="http://schemas.microsoft.com/office/powerpoint/2010/main" val="9670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3"/>
              </a:rPr>
              <a:t>abasche2@unl.edu</a:t>
            </a:r>
            <a:endParaRPr lang="en-US" dirty="0" smtClean="0"/>
          </a:p>
          <a:p>
            <a:pPr marL="0" indent="0">
              <a:buNone/>
            </a:pPr>
            <a:r>
              <a:rPr lang="en-US" dirty="0" smtClean="0"/>
              <a:t>402-472-6413</a:t>
            </a:r>
          </a:p>
          <a:p>
            <a:pPr marL="0" indent="0">
              <a:buNone/>
            </a:pP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093" y="5349875"/>
            <a:ext cx="2975108" cy="129851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9481" y="927698"/>
            <a:ext cx="6614319" cy="3719458"/>
          </a:xfrm>
          <a:prstGeom prst="rect">
            <a:avLst/>
          </a:prstGeom>
          <a:ln>
            <a:solidFill>
              <a:schemeClr val="tx1"/>
            </a:solidFill>
          </a:ln>
        </p:spPr>
      </p:pic>
    </p:spTree>
    <p:extLst>
      <p:ext uri="{BB962C8B-B14F-4D97-AF65-F5344CB8AC3E}">
        <p14:creationId xmlns:p14="http://schemas.microsoft.com/office/powerpoint/2010/main" val="3266631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 us about your cover crop experience</a:t>
            </a:r>
            <a:endParaRPr lang="en-US" dirty="0"/>
          </a:p>
        </p:txBody>
      </p:sp>
      <p:sp>
        <p:nvSpPr>
          <p:cNvPr id="3" name="Content Placeholder 2"/>
          <p:cNvSpPr>
            <a:spLocks noGrp="1"/>
          </p:cNvSpPr>
          <p:nvPr>
            <p:ph idx="1"/>
          </p:nvPr>
        </p:nvSpPr>
        <p:spPr/>
        <p:txBody>
          <a:bodyPr/>
          <a:lstStyle/>
          <a:p>
            <a:r>
              <a:rPr lang="en-US" dirty="0" smtClean="0"/>
              <a:t>Go to Menti.com, enter code 30 12 24</a:t>
            </a:r>
          </a:p>
          <a:p>
            <a:endParaRPr lang="en-US" dirty="0"/>
          </a:p>
        </p:txBody>
      </p:sp>
    </p:spTree>
    <p:extLst>
      <p:ext uri="{BB962C8B-B14F-4D97-AF65-F5344CB8AC3E}">
        <p14:creationId xmlns:p14="http://schemas.microsoft.com/office/powerpoint/2010/main" val="1941385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Review of cover crop impact on weeds across Corn Belt</a:t>
            </a:r>
          </a:p>
          <a:p>
            <a:r>
              <a:rPr lang="en-US" dirty="0" smtClean="0"/>
              <a:t>Opportunities for weed management with cover crops in Nebraska</a:t>
            </a:r>
          </a:p>
          <a:p>
            <a:r>
              <a:rPr lang="en-US" dirty="0"/>
              <a:t>Additional cover crop opportunities </a:t>
            </a:r>
          </a:p>
          <a:p>
            <a:pPr lvl="1"/>
            <a:r>
              <a:rPr lang="en-US" dirty="0"/>
              <a:t>Managing herbicide resistant weeds</a:t>
            </a:r>
          </a:p>
          <a:p>
            <a:pPr lvl="1"/>
            <a:r>
              <a:rPr lang="en-US" dirty="0"/>
              <a:t>Reductions in herbicide </a:t>
            </a:r>
            <a:r>
              <a:rPr lang="en-US" dirty="0" smtClean="0"/>
              <a:t>use</a:t>
            </a:r>
          </a:p>
        </p:txBody>
      </p:sp>
    </p:spTree>
    <p:extLst>
      <p:ext uri="{BB962C8B-B14F-4D97-AF65-F5344CB8AC3E}">
        <p14:creationId xmlns:p14="http://schemas.microsoft.com/office/powerpoint/2010/main" val="897490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58" y="165449"/>
            <a:ext cx="11021409" cy="1280579"/>
          </a:xfrm>
        </p:spPr>
        <p:txBody>
          <a:bodyPr>
            <a:noAutofit/>
          </a:bodyPr>
          <a:lstStyle/>
          <a:p>
            <a:pPr algn="ctr"/>
            <a:r>
              <a:rPr lang="en-US" sz="4800" dirty="0" smtClean="0"/>
              <a:t>Why consider cover crops for weed control in the Corn Belt?</a:t>
            </a:r>
            <a:endParaRPr lang="en-US" sz="4800" dirty="0"/>
          </a:p>
        </p:txBody>
      </p:sp>
      <p:sp>
        <p:nvSpPr>
          <p:cNvPr id="3" name="Content Placeholder 2"/>
          <p:cNvSpPr>
            <a:spLocks noGrp="1"/>
          </p:cNvSpPr>
          <p:nvPr>
            <p:ph idx="1"/>
          </p:nvPr>
        </p:nvSpPr>
        <p:spPr>
          <a:xfrm>
            <a:off x="397958" y="1778783"/>
            <a:ext cx="6660764" cy="5206808"/>
          </a:xfrm>
        </p:spPr>
        <p:txBody>
          <a:bodyPr>
            <a:normAutofit fontScale="70000" lnSpcReduction="20000"/>
          </a:bodyPr>
          <a:lstStyle/>
          <a:p>
            <a:pPr lvl="1">
              <a:lnSpc>
                <a:spcPct val="150000"/>
              </a:lnSpc>
              <a:buFont typeface="Wingdings" panose="05000000000000000000" pitchFamily="2" charset="2"/>
              <a:buChar char="ü"/>
            </a:pPr>
            <a:r>
              <a:rPr lang="en-US" sz="3400" dirty="0" smtClean="0"/>
              <a:t>Dominant corn-soybean </a:t>
            </a:r>
            <a:r>
              <a:rPr lang="en-US" sz="3400" dirty="0"/>
              <a:t>cropping systems</a:t>
            </a:r>
          </a:p>
          <a:p>
            <a:pPr lvl="1">
              <a:lnSpc>
                <a:spcPct val="150000"/>
              </a:lnSpc>
              <a:buFont typeface="Wingdings" panose="05000000000000000000" pitchFamily="2" charset="2"/>
              <a:buChar char="ü"/>
            </a:pPr>
            <a:r>
              <a:rPr lang="en-US" sz="3400" dirty="0"/>
              <a:t>Highly productive </a:t>
            </a:r>
            <a:r>
              <a:rPr lang="en-US" sz="3400" dirty="0" smtClean="0"/>
              <a:t>with </a:t>
            </a:r>
            <a:r>
              <a:rPr lang="en-US" sz="3400" dirty="0"/>
              <a:t>issues (soil erosion, water quality)</a:t>
            </a:r>
          </a:p>
          <a:p>
            <a:pPr lvl="1">
              <a:lnSpc>
                <a:spcPct val="150000"/>
              </a:lnSpc>
              <a:buFont typeface="Wingdings" panose="05000000000000000000" pitchFamily="2" charset="2"/>
              <a:buChar char="ü"/>
            </a:pPr>
            <a:r>
              <a:rPr lang="en-US" sz="3400" dirty="0" smtClean="0"/>
              <a:t>Cover crops can address these concerns but…</a:t>
            </a:r>
            <a:endParaRPr lang="en-US" sz="3400" dirty="0"/>
          </a:p>
          <a:p>
            <a:pPr marL="0" indent="0" algn="ctr">
              <a:lnSpc>
                <a:spcPct val="150000"/>
              </a:lnSpc>
              <a:buNone/>
            </a:pPr>
            <a:r>
              <a:rPr lang="en-US" sz="4300" b="1" dirty="0"/>
              <a:t>What is the potential for cover crops to reduce weeds and offset herbicide costs given cropping system constraints? </a:t>
            </a:r>
          </a:p>
          <a:p>
            <a:pPr marL="0" indent="0">
              <a:buNone/>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893" y="1996066"/>
            <a:ext cx="4207729" cy="3155797"/>
          </a:xfrm>
          <a:prstGeom prst="rect">
            <a:avLst/>
          </a:prstGeom>
          <a:ln>
            <a:solidFill>
              <a:schemeClr val="tx1"/>
            </a:solidFill>
          </a:ln>
        </p:spPr>
      </p:pic>
    </p:spTree>
    <p:extLst>
      <p:ext uri="{BB962C8B-B14F-4D97-AF65-F5344CB8AC3E}">
        <p14:creationId xmlns:p14="http://schemas.microsoft.com/office/powerpoint/2010/main" val="115678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81307" y="218126"/>
            <a:ext cx="7122300" cy="754043"/>
          </a:xfrm>
          <a:noFill/>
        </p:spPr>
        <p:txBody>
          <a:bodyPr>
            <a:normAutofit/>
          </a:bodyPr>
          <a:lstStyle/>
          <a:p>
            <a:r>
              <a:rPr lang="en-US" sz="3600" dirty="0" smtClean="0"/>
              <a:t>Method and rationale for the review</a:t>
            </a:r>
            <a:endParaRPr lang="en-US" sz="3600" dirty="0"/>
          </a:p>
        </p:txBody>
      </p:sp>
      <p:sp>
        <p:nvSpPr>
          <p:cNvPr id="4" name="Content Placeholder 2"/>
          <p:cNvSpPr>
            <a:spLocks noGrp="1"/>
          </p:cNvSpPr>
          <p:nvPr>
            <p:ph idx="1"/>
          </p:nvPr>
        </p:nvSpPr>
        <p:spPr>
          <a:xfrm>
            <a:off x="660130" y="1319897"/>
            <a:ext cx="6006089" cy="4090276"/>
          </a:xfrm>
          <a:noFill/>
        </p:spPr>
        <p:txBody>
          <a:bodyPr>
            <a:noAutofit/>
          </a:bodyPr>
          <a:lstStyle/>
          <a:p>
            <a:pPr>
              <a:lnSpc>
                <a:spcPct val="100000"/>
              </a:lnSpc>
            </a:pPr>
            <a:r>
              <a:rPr lang="en-US" sz="2200" dirty="0" smtClean="0"/>
              <a:t>Meta-analysis: Systematic method to summarize prior research</a:t>
            </a:r>
          </a:p>
          <a:p>
            <a:pPr>
              <a:lnSpc>
                <a:spcPct val="100000"/>
              </a:lnSpc>
            </a:pPr>
            <a:r>
              <a:rPr lang="en-US" sz="2200" dirty="0" smtClean="0"/>
              <a:t>Targeted key word </a:t>
            </a:r>
            <a:r>
              <a:rPr lang="en-US" sz="2200" dirty="0"/>
              <a:t>search </a:t>
            </a:r>
            <a:r>
              <a:rPr lang="en-US" sz="2200" dirty="0" smtClean="0"/>
              <a:t>of experiments from database of publications</a:t>
            </a:r>
            <a:endParaRPr lang="en-US" sz="2200" dirty="0"/>
          </a:p>
          <a:p>
            <a:pPr>
              <a:lnSpc>
                <a:spcPct val="100000"/>
              </a:lnSpc>
            </a:pPr>
            <a:r>
              <a:rPr lang="en-US" sz="2200" dirty="0" smtClean="0"/>
              <a:t>Criteria:</a:t>
            </a:r>
            <a:endParaRPr lang="en-US" sz="2200" dirty="0"/>
          </a:p>
          <a:p>
            <a:pPr lvl="1">
              <a:lnSpc>
                <a:spcPct val="100000"/>
              </a:lnSpc>
            </a:pPr>
            <a:r>
              <a:rPr lang="en-US" sz="1900" dirty="0" smtClean="0"/>
              <a:t>Corn Belt state</a:t>
            </a:r>
          </a:p>
          <a:p>
            <a:pPr lvl="1">
              <a:lnSpc>
                <a:spcPct val="100000"/>
              </a:lnSpc>
            </a:pPr>
            <a:r>
              <a:rPr lang="en-US" sz="1900" dirty="0" smtClean="0"/>
              <a:t>Includes measurements of weed density (amount of weeds) </a:t>
            </a:r>
            <a:r>
              <a:rPr lang="en-US" sz="1900" dirty="0"/>
              <a:t>or weed </a:t>
            </a:r>
            <a:r>
              <a:rPr lang="en-US" sz="1900" dirty="0" smtClean="0"/>
              <a:t>biomass (size of weeds)</a:t>
            </a:r>
            <a:endParaRPr lang="en-US" sz="1900" dirty="0"/>
          </a:p>
          <a:p>
            <a:pPr lvl="1">
              <a:lnSpc>
                <a:spcPct val="100000"/>
              </a:lnSpc>
            </a:pPr>
            <a:r>
              <a:rPr lang="en-US" sz="1900" dirty="0"/>
              <a:t>Only fall planted cover crop before corn or soybean</a:t>
            </a:r>
          </a:p>
          <a:p>
            <a:pPr lvl="1">
              <a:lnSpc>
                <a:spcPct val="100000"/>
              </a:lnSpc>
            </a:pPr>
            <a:r>
              <a:rPr lang="en-US" sz="1900" dirty="0"/>
              <a:t>Only difference is +/- cover crop</a:t>
            </a:r>
          </a:p>
          <a:p>
            <a:pPr algn="ctr">
              <a:lnSpc>
                <a:spcPct val="100000"/>
              </a:lnSpc>
            </a:pPr>
            <a:r>
              <a:rPr lang="en-US" sz="2200" dirty="0" smtClean="0"/>
              <a:t>Can look for patterns of what is most (or least) effective such as </a:t>
            </a:r>
            <a:r>
              <a:rPr lang="en-US" sz="2200" dirty="0"/>
              <a:t>t</a:t>
            </a:r>
            <a:r>
              <a:rPr lang="en-US" sz="2200" dirty="0" smtClean="0"/>
              <a:t>ermination methods, </a:t>
            </a:r>
            <a:r>
              <a:rPr lang="en-US" sz="2200" dirty="0"/>
              <a:t>cover crop </a:t>
            </a:r>
            <a:r>
              <a:rPr lang="en-US" sz="2200" dirty="0" smtClean="0"/>
              <a:t>species, amount of cover crop biomass </a:t>
            </a:r>
            <a:endParaRPr lang="en-US" sz="2200" dirty="0"/>
          </a:p>
        </p:txBody>
      </p:sp>
      <p:pic>
        <p:nvPicPr>
          <p:cNvPr id="8" name="Picture 7">
            <a:extLst>
              <a:ext uri="{FF2B5EF4-FFF2-40B4-BE49-F238E27FC236}">
                <a16:creationId xmlns:a16="http://schemas.microsoft.com/office/drawing/2014/main" id="{593D1C1B-8689-4FA1-A5C5-753423C37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979" y="1051340"/>
            <a:ext cx="3994310" cy="4754422"/>
          </a:xfrm>
          <a:prstGeom prst="rect">
            <a:avLst/>
          </a:prstGeom>
          <a:ln>
            <a:solidFill>
              <a:schemeClr val="tx1"/>
            </a:solidFill>
          </a:ln>
        </p:spPr>
      </p:pic>
      <p:grpSp>
        <p:nvGrpSpPr>
          <p:cNvPr id="2" name="Group 1"/>
          <p:cNvGrpSpPr/>
          <p:nvPr/>
        </p:nvGrpSpPr>
        <p:grpSpPr>
          <a:xfrm>
            <a:off x="7898774" y="1209681"/>
            <a:ext cx="3734515" cy="4284773"/>
            <a:chOff x="7898774" y="1209681"/>
            <a:chExt cx="3734515" cy="4284773"/>
          </a:xfrm>
        </p:grpSpPr>
        <p:sp>
          <p:nvSpPr>
            <p:cNvPr id="9" name="TextBox 8">
              <a:extLst>
                <a:ext uri="{FF2B5EF4-FFF2-40B4-BE49-F238E27FC236}">
                  <a16:creationId xmlns:a16="http://schemas.microsoft.com/office/drawing/2014/main" id="{5D45125A-B3A0-4941-871C-D7FABB159275}"/>
                </a:ext>
              </a:extLst>
            </p:cNvPr>
            <p:cNvSpPr txBox="1"/>
            <p:nvPr/>
          </p:nvSpPr>
          <p:spPr>
            <a:xfrm>
              <a:off x="7898774" y="1209681"/>
              <a:ext cx="1737360" cy="954107"/>
            </a:xfrm>
            <a:prstGeom prst="rect">
              <a:avLst/>
            </a:prstGeom>
            <a:noFill/>
          </p:spPr>
          <p:txBody>
            <a:bodyPr wrap="square" rtlCol="0">
              <a:spAutoFit/>
            </a:bodyPr>
            <a:lstStyle/>
            <a:p>
              <a:r>
                <a:rPr lang="en-US" sz="2800" b="1" dirty="0"/>
                <a:t>Cover crop</a:t>
              </a:r>
            </a:p>
          </p:txBody>
        </p:sp>
        <p:sp>
          <p:nvSpPr>
            <p:cNvPr id="10" name="TextBox 9">
              <a:extLst>
                <a:ext uri="{FF2B5EF4-FFF2-40B4-BE49-F238E27FC236}">
                  <a16:creationId xmlns:a16="http://schemas.microsoft.com/office/drawing/2014/main" id="{43E54194-4981-4FB6-BDC0-A07C6F65750E}"/>
                </a:ext>
              </a:extLst>
            </p:cNvPr>
            <p:cNvSpPr txBox="1"/>
            <p:nvPr/>
          </p:nvSpPr>
          <p:spPr>
            <a:xfrm>
              <a:off x="10405024" y="4109459"/>
              <a:ext cx="1228265" cy="1384995"/>
            </a:xfrm>
            <a:prstGeom prst="rect">
              <a:avLst/>
            </a:prstGeom>
            <a:noFill/>
          </p:spPr>
          <p:txBody>
            <a:bodyPr wrap="square" rtlCol="0">
              <a:spAutoFit/>
            </a:bodyPr>
            <a:lstStyle/>
            <a:p>
              <a:r>
                <a:rPr lang="en-US" sz="2800" b="1" dirty="0"/>
                <a:t>No cover crop</a:t>
              </a:r>
            </a:p>
          </p:txBody>
        </p:sp>
      </p:grpSp>
      <p:sp>
        <p:nvSpPr>
          <p:cNvPr id="5" name="Rectangle 4"/>
          <p:cNvSpPr/>
          <p:nvPr/>
        </p:nvSpPr>
        <p:spPr>
          <a:xfrm>
            <a:off x="660130" y="4995883"/>
            <a:ext cx="6258255" cy="12496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7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208" y="197236"/>
            <a:ext cx="8143201" cy="5187565"/>
          </a:xfrm>
          <a:prstGeom prst="rect">
            <a:avLst/>
          </a:prstGeom>
        </p:spPr>
      </p:pic>
      <p:sp>
        <p:nvSpPr>
          <p:cNvPr id="2" name="Rectangle 1"/>
          <p:cNvSpPr/>
          <p:nvPr/>
        </p:nvSpPr>
        <p:spPr>
          <a:xfrm>
            <a:off x="2556397" y="0"/>
            <a:ext cx="7070651" cy="646331"/>
          </a:xfrm>
          <a:prstGeom prst="rect">
            <a:avLst/>
          </a:prstGeom>
        </p:spPr>
        <p:txBody>
          <a:bodyPr wrap="square">
            <a:spAutoFit/>
          </a:bodyPr>
          <a:lstStyle/>
          <a:p>
            <a:pPr algn="ctr"/>
            <a:r>
              <a:rPr lang="en-US" sz="3600" dirty="0" smtClean="0"/>
              <a:t>Experiment locations</a:t>
            </a:r>
            <a:endParaRPr lang="en-US" sz="3600" dirty="0"/>
          </a:p>
        </p:txBody>
      </p:sp>
      <p:sp>
        <p:nvSpPr>
          <p:cNvPr id="3" name="Rectangle 2"/>
          <p:cNvSpPr/>
          <p:nvPr/>
        </p:nvSpPr>
        <p:spPr>
          <a:xfrm>
            <a:off x="1778880" y="5352672"/>
            <a:ext cx="4572000" cy="1200329"/>
          </a:xfrm>
          <a:prstGeom prst="rect">
            <a:avLst/>
          </a:prstGeom>
        </p:spPr>
        <p:txBody>
          <a:bodyPr>
            <a:spAutoFit/>
          </a:bodyPr>
          <a:lstStyle/>
          <a:p>
            <a:r>
              <a:rPr lang="en-US" dirty="0"/>
              <a:t> *Corn Belt = Illinois, Indiana, Iowa, Kansas, Michigan, Minnesota, Missouri, Nebraska, North Dakota, Ohio, South Dakota, and Wisconsin</a:t>
            </a:r>
          </a:p>
        </p:txBody>
      </p:sp>
      <p:sp>
        <p:nvSpPr>
          <p:cNvPr id="4" name="Oval 3"/>
          <p:cNvSpPr/>
          <p:nvPr/>
        </p:nvSpPr>
        <p:spPr>
          <a:xfrm>
            <a:off x="3695239" y="3803401"/>
            <a:ext cx="218393" cy="22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734607" y="3030770"/>
            <a:ext cx="218393" cy="22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76639" y="5469225"/>
            <a:ext cx="218393" cy="2256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276639" y="5856089"/>
            <a:ext cx="218393" cy="22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77328" y="5414903"/>
            <a:ext cx="2221992" cy="369332"/>
          </a:xfrm>
          <a:prstGeom prst="rect">
            <a:avLst/>
          </a:prstGeom>
          <a:noFill/>
        </p:spPr>
        <p:txBody>
          <a:bodyPr wrap="square" rtlCol="0">
            <a:spAutoFit/>
          </a:bodyPr>
          <a:lstStyle/>
          <a:p>
            <a:r>
              <a:rPr lang="en-US" dirty="0" smtClean="0"/>
              <a:t>Original</a:t>
            </a:r>
            <a:endParaRPr lang="en-US" dirty="0"/>
          </a:p>
        </p:txBody>
      </p:sp>
      <p:sp>
        <p:nvSpPr>
          <p:cNvPr id="10" name="TextBox 9"/>
          <p:cNvSpPr txBox="1"/>
          <p:nvPr/>
        </p:nvSpPr>
        <p:spPr>
          <a:xfrm>
            <a:off x="7577328" y="5784235"/>
            <a:ext cx="2221992" cy="369332"/>
          </a:xfrm>
          <a:prstGeom prst="rect">
            <a:avLst/>
          </a:prstGeom>
          <a:noFill/>
        </p:spPr>
        <p:txBody>
          <a:bodyPr wrap="square" rtlCol="0">
            <a:spAutoFit/>
          </a:bodyPr>
          <a:lstStyle/>
          <a:p>
            <a:r>
              <a:rPr lang="en-US" dirty="0" smtClean="0"/>
              <a:t>Updated</a:t>
            </a:r>
            <a:endParaRPr lang="en-US" dirty="0"/>
          </a:p>
        </p:txBody>
      </p:sp>
    </p:spTree>
    <p:extLst>
      <p:ext uri="{BB962C8B-B14F-4D97-AF65-F5344CB8AC3E}">
        <p14:creationId xmlns:p14="http://schemas.microsoft.com/office/powerpoint/2010/main" val="195187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56" y="-125528"/>
            <a:ext cx="10515600" cy="1325563"/>
          </a:xfrm>
        </p:spPr>
        <p:txBody>
          <a:bodyPr/>
          <a:lstStyle/>
          <a:p>
            <a:r>
              <a:rPr lang="en-US" dirty="0" smtClean="0"/>
              <a:t>Summary of results</a:t>
            </a:r>
            <a:endParaRPr lang="en-US" dirty="0"/>
          </a:p>
        </p:txBody>
      </p:sp>
      <p:sp>
        <p:nvSpPr>
          <p:cNvPr id="3" name="Content Placeholder 2"/>
          <p:cNvSpPr>
            <a:spLocks noGrp="1"/>
          </p:cNvSpPr>
          <p:nvPr>
            <p:ph idx="1"/>
          </p:nvPr>
        </p:nvSpPr>
        <p:spPr>
          <a:xfrm>
            <a:off x="525967" y="1115121"/>
            <a:ext cx="6198219" cy="5943600"/>
          </a:xfrm>
        </p:spPr>
        <p:txBody>
          <a:bodyPr>
            <a:normAutofit fontScale="92500" lnSpcReduction="10000"/>
          </a:bodyPr>
          <a:lstStyle/>
          <a:p>
            <a:pPr lvl="0"/>
            <a:r>
              <a:rPr lang="en-US" dirty="0"/>
              <a:t>Across the Corn Belt, experiments show that cover crops are generally more effective at reducing weed biomass (size of weeds) compared to weed density (amount of weeds). </a:t>
            </a:r>
            <a:endParaRPr lang="en-US" dirty="0" smtClean="0"/>
          </a:p>
          <a:p>
            <a:pPr lvl="0"/>
            <a:r>
              <a:rPr lang="en-US" dirty="0" smtClean="0"/>
              <a:t>Cover </a:t>
            </a:r>
            <a:r>
              <a:rPr lang="en-US" dirty="0"/>
              <a:t>crop termination method impacted the efficacy of the cover crop to control weeds. </a:t>
            </a:r>
            <a:endParaRPr lang="en-US" dirty="0" smtClean="0"/>
          </a:p>
          <a:p>
            <a:pPr lvl="1"/>
            <a:r>
              <a:rPr lang="en-US" dirty="0" smtClean="0"/>
              <a:t>2x herbicide applications (including late June/early July) more effective</a:t>
            </a:r>
          </a:p>
          <a:p>
            <a:pPr lvl="1"/>
            <a:r>
              <a:rPr lang="en-US" dirty="0"/>
              <a:t>Dual methods of termination more </a:t>
            </a:r>
            <a:r>
              <a:rPr lang="en-US" dirty="0" smtClean="0"/>
              <a:t>effective</a:t>
            </a:r>
          </a:p>
          <a:p>
            <a:pPr lvl="0"/>
            <a:r>
              <a:rPr lang="en-US" dirty="0" smtClean="0"/>
              <a:t>No differences </a:t>
            </a:r>
            <a:r>
              <a:rPr lang="en-US" dirty="0"/>
              <a:t>in the efficacy of weed control with different cover crop species. </a:t>
            </a:r>
            <a:endParaRPr lang="en-US" dirty="0" smtClean="0"/>
          </a:p>
          <a:p>
            <a:pPr lvl="0"/>
            <a:r>
              <a:rPr lang="en-US" dirty="0" smtClean="0"/>
              <a:t>No differences in </a:t>
            </a:r>
            <a:r>
              <a:rPr lang="en-US" dirty="0"/>
              <a:t>weed control if an experiment planted corn or soybean following the cover crop</a:t>
            </a:r>
            <a:r>
              <a:rPr lang="en-US" dirty="0" smtClean="0"/>
              <a:t>.</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815" y="1879987"/>
            <a:ext cx="4972101" cy="3729076"/>
          </a:xfrm>
          <a:prstGeom prst="rect">
            <a:avLst/>
          </a:prstGeom>
          <a:ln>
            <a:solidFill>
              <a:schemeClr val="tx1"/>
            </a:solidFill>
          </a:ln>
        </p:spPr>
      </p:pic>
    </p:spTree>
    <p:extLst>
      <p:ext uri="{BB962C8B-B14F-4D97-AF65-F5344CB8AC3E}">
        <p14:creationId xmlns:p14="http://schemas.microsoft.com/office/powerpoint/2010/main" val="30919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56" y="-125528"/>
            <a:ext cx="10515600" cy="1325563"/>
          </a:xfrm>
        </p:spPr>
        <p:txBody>
          <a:bodyPr/>
          <a:lstStyle/>
          <a:p>
            <a:r>
              <a:rPr lang="en-US" dirty="0" smtClean="0"/>
              <a:t>Results continued</a:t>
            </a:r>
            <a:endParaRPr lang="en-US" dirty="0"/>
          </a:p>
        </p:txBody>
      </p:sp>
      <p:sp>
        <p:nvSpPr>
          <p:cNvPr id="3" name="Content Placeholder 2"/>
          <p:cNvSpPr>
            <a:spLocks noGrp="1"/>
          </p:cNvSpPr>
          <p:nvPr>
            <p:ph idx="1"/>
          </p:nvPr>
        </p:nvSpPr>
        <p:spPr>
          <a:xfrm>
            <a:off x="525967" y="1115121"/>
            <a:ext cx="6198219" cy="5943600"/>
          </a:xfrm>
        </p:spPr>
        <p:txBody>
          <a:bodyPr>
            <a:normAutofit lnSpcReduction="10000"/>
          </a:bodyPr>
          <a:lstStyle/>
          <a:p>
            <a:pPr lvl="0"/>
            <a:r>
              <a:rPr lang="en-US" dirty="0" smtClean="0"/>
              <a:t>When weeds &amp; yields were reported:</a:t>
            </a:r>
          </a:p>
          <a:p>
            <a:pPr lvl="1"/>
            <a:r>
              <a:rPr lang="en-US" dirty="0" smtClean="0"/>
              <a:t>It was ~3x more likely that experiments were “lose-lose” rather than “win-win” situations</a:t>
            </a:r>
          </a:p>
          <a:p>
            <a:pPr lvl="1"/>
            <a:r>
              <a:rPr lang="en-US" dirty="0" smtClean="0"/>
              <a:t>Win-win: weeds decrease, yields increase</a:t>
            </a:r>
          </a:p>
          <a:p>
            <a:pPr lvl="1"/>
            <a:r>
              <a:rPr lang="en-US" dirty="0" smtClean="0"/>
              <a:t>Lose-lose: weeds increase, yields decrease</a:t>
            </a:r>
          </a:p>
          <a:p>
            <a:pPr lvl="0"/>
            <a:r>
              <a:rPr lang="en-US" dirty="0" smtClean="0"/>
              <a:t>Win-wins included a range of experiments: legumes roller crimp terminated &amp; rye terminated with two herbicide passes</a:t>
            </a:r>
          </a:p>
          <a:p>
            <a:pPr lvl="0"/>
            <a:r>
              <a:rPr lang="en-US" dirty="0" smtClean="0"/>
              <a:t>Lose-lose also included a range of experiments: one herbicide pass (termination), mowed early in May</a:t>
            </a:r>
          </a:p>
          <a:p>
            <a:pPr lvl="0"/>
            <a:r>
              <a:rPr lang="en-US" dirty="0" smtClean="0"/>
              <a:t>Some evidence that weed control was more effective earlier in the season</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815" y="1879987"/>
            <a:ext cx="4972101" cy="3729076"/>
          </a:xfrm>
          <a:prstGeom prst="rect">
            <a:avLst/>
          </a:prstGeom>
          <a:ln>
            <a:solidFill>
              <a:schemeClr val="tx1"/>
            </a:solidFill>
          </a:ln>
        </p:spPr>
      </p:pic>
    </p:spTree>
    <p:extLst>
      <p:ext uri="{BB962C8B-B14F-4D97-AF65-F5344CB8AC3E}">
        <p14:creationId xmlns:p14="http://schemas.microsoft.com/office/powerpoint/2010/main" val="18335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75" y="104443"/>
            <a:ext cx="10515600" cy="1325563"/>
          </a:xfrm>
        </p:spPr>
        <p:txBody>
          <a:bodyPr/>
          <a:lstStyle/>
          <a:p>
            <a:r>
              <a:rPr lang="en-US" dirty="0" smtClean="0"/>
              <a:t>How much biomass is needed to consistently suppress weeds?</a:t>
            </a:r>
            <a:endParaRPr lang="en-US" dirty="0"/>
          </a:p>
        </p:txBody>
      </p:sp>
      <p:sp>
        <p:nvSpPr>
          <p:cNvPr id="3" name="Content Placeholder 2"/>
          <p:cNvSpPr>
            <a:spLocks noGrp="1"/>
          </p:cNvSpPr>
          <p:nvPr>
            <p:ph idx="1"/>
          </p:nvPr>
        </p:nvSpPr>
        <p:spPr>
          <a:xfrm>
            <a:off x="615175" y="1597275"/>
            <a:ext cx="11193966" cy="4351338"/>
          </a:xfrm>
        </p:spPr>
        <p:txBody>
          <a:bodyPr/>
          <a:lstStyle/>
          <a:p>
            <a:pPr marL="0" lvl="0" indent="0">
              <a:buNone/>
            </a:pPr>
            <a:r>
              <a:rPr lang="en-US" dirty="0" smtClean="0"/>
              <a:t>~</a:t>
            </a:r>
            <a:r>
              <a:rPr lang="en-US" dirty="0"/>
              <a:t>3000-4000 </a:t>
            </a:r>
            <a:r>
              <a:rPr lang="en-US" dirty="0" err="1" smtClean="0"/>
              <a:t>lbs</a:t>
            </a:r>
            <a:r>
              <a:rPr lang="en-US" dirty="0" smtClean="0"/>
              <a:t>/acre </a:t>
            </a:r>
            <a:r>
              <a:rPr lang="en-US" dirty="0"/>
              <a:t>cover crop </a:t>
            </a:r>
            <a:r>
              <a:rPr lang="en-US" dirty="0" smtClean="0"/>
              <a:t>biomass</a:t>
            </a:r>
            <a:r>
              <a:rPr lang="en-US" dirty="0"/>
              <a:t> </a:t>
            </a:r>
            <a:r>
              <a:rPr lang="en-US" dirty="0" smtClean="0"/>
              <a:t>offered consistent weed control</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4375" y="2165156"/>
            <a:ext cx="8065024" cy="4133096"/>
          </a:xfrm>
          <a:prstGeom prst="rect">
            <a:avLst/>
          </a:prstGeom>
        </p:spPr>
      </p:pic>
      <p:sp>
        <p:nvSpPr>
          <p:cNvPr id="5" name="Rectangle 4"/>
          <p:cNvSpPr/>
          <p:nvPr/>
        </p:nvSpPr>
        <p:spPr>
          <a:xfrm>
            <a:off x="4114800" y="4170556"/>
            <a:ext cx="1851102" cy="11374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00332" y="4170556"/>
            <a:ext cx="1672682" cy="1610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1773044" y="4415883"/>
            <a:ext cx="641331" cy="108166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0800000">
            <a:off x="3948178" y="6037475"/>
            <a:ext cx="524458" cy="6252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rot="10800000">
            <a:off x="7038103" y="6018041"/>
            <a:ext cx="524458" cy="6252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805830" y="4170556"/>
            <a:ext cx="650100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TotalTime>
  <Words>2434</Words>
  <Application>Microsoft Office PowerPoint</Application>
  <PresentationFormat>Widescreen</PresentationFormat>
  <Paragraphs>191</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How much cover crop growth is needed for weed control?  A review of Corn Belt research and opportunities in Nebraska </vt:lpstr>
      <vt:lpstr>Tell us about your cover crop experience</vt:lpstr>
      <vt:lpstr>Topics</vt:lpstr>
      <vt:lpstr>Why consider cover crops for weed control in the Corn Belt?</vt:lpstr>
      <vt:lpstr>Method and rationale for the review</vt:lpstr>
      <vt:lpstr>PowerPoint Presentation</vt:lpstr>
      <vt:lpstr>Summary of results</vt:lpstr>
      <vt:lpstr>Results continued</vt:lpstr>
      <vt:lpstr>How much biomass is needed to consistently suppress weeds?</vt:lpstr>
      <vt:lpstr>Opportunities for Nebraska</vt:lpstr>
      <vt:lpstr>North Platte experiment in the review</vt:lpstr>
      <vt:lpstr>PowerPoint Presentation</vt:lpstr>
      <vt:lpstr>Extending the cover crop growth window</vt:lpstr>
      <vt:lpstr>Your thoughts on herbicide resistant weed management</vt:lpstr>
      <vt:lpstr>Herbicide resistant weeds</vt:lpstr>
      <vt:lpstr>Herbicide resistant weeds: lessons from the Southeast</vt:lpstr>
      <vt:lpstr>PowerPoint Presentation</vt:lpstr>
      <vt:lpstr>Can cover crops be used for weed control in Nebraska?</vt:lpstr>
      <vt:lpstr>Thank you</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Basche</dc:creator>
  <cp:lastModifiedBy>Andrea Basche</cp:lastModifiedBy>
  <cp:revision>80</cp:revision>
  <dcterms:created xsi:type="dcterms:W3CDTF">2018-12-04T18:42:06Z</dcterms:created>
  <dcterms:modified xsi:type="dcterms:W3CDTF">2019-01-29T18:58:37Z</dcterms:modified>
</cp:coreProperties>
</file>